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4" r:id="rId10"/>
    <p:sldId id="266" r:id="rId11"/>
    <p:sldId id="260" r:id="rId12"/>
    <p:sldId id="261" r:id="rId13"/>
    <p:sldId id="267" r:id="rId14"/>
    <p:sldId id="262" r:id="rId15"/>
    <p:sldId id="271" r:id="rId16"/>
    <p:sldId id="268" r:id="rId17"/>
    <p:sldId id="269" r:id="rId18"/>
    <p:sldId id="270" r:id="rId19"/>
    <p:sldId id="26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73"/>
  </p:normalViewPr>
  <p:slideViewPr>
    <p:cSldViewPr snapToGrid="0">
      <p:cViewPr varScale="1">
        <p:scale>
          <a:sx n="69" d="100"/>
          <a:sy n="6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DB24848-CE0D-1F4E-D18E-D4207DD9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915" y="3521676"/>
            <a:ext cx="4409302" cy="2125362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AA2E89E-1A2D-96B0-D1EE-A567E2932D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0600" y="5770563"/>
            <a:ext cx="4408488" cy="10874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835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/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2A907E-D870-F6ED-CC17-024E8A51B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4200" y="2027238"/>
            <a:ext cx="4967288" cy="4249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9E896D-98C4-B1E6-9278-7B0137DB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88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01D5B-7A5E-D82F-64B6-10DEDA2B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795" y="3281319"/>
            <a:ext cx="4953000" cy="3063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D87C71-D8C1-A45B-0B52-223930C9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389" y="1297201"/>
            <a:ext cx="4497945" cy="6425771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49600">
                <a:ln>
                  <a:solidFill>
                    <a:schemeClr val="tx2"/>
                  </a:solidFill>
                </a:ln>
                <a:noFill/>
              </a:defRPr>
            </a:lvl1pPr>
          </a:lstStyle>
          <a:p>
            <a:pPr lvl="0"/>
            <a:r>
              <a:rPr lang="es-E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8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8CED7-B44A-88FF-3A02-8649EEA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4D6B41-FB68-7AFB-C7DA-5D63339BE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9925" y="2521422"/>
            <a:ext cx="4557670" cy="3743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D60947A-7633-48B2-A7AC-ADFCCBA5E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6130" y="2521422"/>
            <a:ext cx="4557670" cy="3743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D64C28-AAFF-C62D-9A72-B15E8C957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90688"/>
            <a:ext cx="10515600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24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8CED7-B44A-88FF-3A02-8649EEA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51266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737DD0D5-BB08-97C9-A3F3-30EB3DE5C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0625" y="0"/>
            <a:ext cx="5921375" cy="6858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CD90A4-7CC4-A331-6F1C-7EDEC2AC70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14675"/>
            <a:ext cx="4370614" cy="1702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560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8CED7-B44A-88FF-3A02-8649EEA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4D6B41-FB68-7AFB-C7DA-5D63339BE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9925" y="2521422"/>
            <a:ext cx="4557670" cy="3743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C5030DC-316A-66C1-41BA-1212D811BE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3874" y="2521422"/>
            <a:ext cx="7136039" cy="6041344"/>
          </a:xfrm>
          <a:prstGeom prst="roundRect">
            <a:avLst>
              <a:gd name="adj" fmla="val 15214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FE3089F-071E-DE5F-2E39-D33B0CF9A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90688"/>
            <a:ext cx="10515600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72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8CED7-B44A-88FF-3A02-8649EEA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4D6B41-FB68-7AFB-C7DA-5D63339BE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0940" y="3641270"/>
            <a:ext cx="2517776" cy="217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64435331-18A4-20A5-A5E4-9364754A94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3755" y="3641270"/>
            <a:ext cx="2517776" cy="217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F1C64BEB-DFED-F783-6440-031C37347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6570" y="3641270"/>
            <a:ext cx="2517776" cy="217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8E9DC07A-633F-FB1C-7D7D-07913B4FC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940" y="2164216"/>
            <a:ext cx="2517776" cy="105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60E05FA2-1FF9-1D2F-6031-9D0762623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097" y="2164216"/>
            <a:ext cx="2517776" cy="105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EFD486C1-DFD1-90D3-5B80-612BBD36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6568" y="2164216"/>
            <a:ext cx="2517776" cy="105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60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192CA2-55F6-AD21-9FFA-6BC5A6882C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429000"/>
            <a:ext cx="3395663" cy="2890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361615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58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-redi.es/redi/article/view/3281/4271" TargetMode="External"/><Relationship Id="rId2" Type="http://schemas.openxmlformats.org/officeDocument/2006/relationships/hyperlink" Target="https://www.boe.es/buscar/doc.php?id=DOUE-L-2021-8076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g"/><Relationship Id="rId4" Type="http://schemas.openxmlformats.org/officeDocument/2006/relationships/hyperlink" Target="https://idpbarcelona.net/docs/public/wp/WP-IDP-1-2024.pdf#:~:text=en%20el%20caso%20de%20una%20solicitud%20sobre,da&#241;os%20reputacionales%20para%20la%20universidad%20donde%20s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E8EDD9-CC45-BA0F-4225-3BDAAF8C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176" y="3521676"/>
            <a:ext cx="5015042" cy="2125362"/>
          </a:xfrm>
        </p:spPr>
        <p:txBody>
          <a:bodyPr/>
          <a:lstStyle/>
          <a:p>
            <a:pPr algn="ctr"/>
            <a:r>
              <a:rPr lang="es-ES_tradnl" dirty="0"/>
              <a:t>Bienes</a:t>
            </a:r>
            <a:r>
              <a:rPr lang="en-US" dirty="0"/>
              <a:t> de </a:t>
            </a:r>
            <a:r>
              <a:rPr lang="es-ES" dirty="0"/>
              <a:t>Doble</a:t>
            </a:r>
            <a:r>
              <a:rPr lang="en-US" dirty="0"/>
              <a:t> Uso: </a:t>
            </a:r>
            <a:br>
              <a:rPr lang="en-US" dirty="0"/>
            </a:br>
            <a:r>
              <a:rPr lang="en-US" dirty="0"/>
              <a:t>Impacto en la Investigación Universitaria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2C948A-886E-EF60-F73D-B3385A1B4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Desafíos y regulaciones en proyectos académicos tecnológicos</a:t>
            </a:r>
          </a:p>
        </p:txBody>
      </p:sp>
    </p:spTree>
    <p:extLst>
      <p:ext uri="{BB962C8B-B14F-4D97-AF65-F5344CB8AC3E}">
        <p14:creationId xmlns:p14="http://schemas.microsoft.com/office/powerpoint/2010/main" val="147435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7B278-5D9A-09B7-3D13-5209C757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 Áreas Clave de Impacto en la Investigación Universitaria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E9FC44-70A8-474A-B989-58C76F641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914" y="563776"/>
            <a:ext cx="4497945" cy="6425771"/>
          </a:xfrm>
        </p:spPr>
        <p:txBody>
          <a:bodyPr/>
          <a:lstStyle/>
          <a:p>
            <a:r>
              <a:rPr lang="es-E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609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3EC9FEF-972D-99FC-C84C-1C32EB0B5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614" y="149680"/>
            <a:ext cx="10653485" cy="4593770"/>
          </a:xfrm>
        </p:spPr>
        <p:txBody>
          <a:bodyPr/>
          <a:lstStyle/>
          <a:p>
            <a:pPr lvl="0" algn="just"/>
            <a:r>
              <a:rPr lang="es-ES" b="1" dirty="0"/>
              <a:t>Transferencia de Tecnología y Conocimiento ("Asistencia Técnica"): </a:t>
            </a:r>
            <a:r>
              <a:rPr lang="es-ES" dirty="0"/>
              <a:t>El reglamento no solo controla la exportación física de productos, sino también la transferencia de tecnología y programas informáticos mediante medios intangibles (correo electrónico, acceso a bases de datos, formación, publicaciones no sujetas a dominio público). Esto es crucial para las colaboraciones internacionales, la formación de estudiantes extranjeros e, incluso, las publicaciones cuando se comparta información vinculada a bienes de doble uso.</a:t>
            </a:r>
          </a:p>
          <a:p>
            <a:pPr lvl="0" algn="just"/>
            <a:r>
              <a:rPr lang="es-ES" b="1" dirty="0"/>
              <a:t>Colaboración Internacional: </a:t>
            </a:r>
            <a:r>
              <a:rPr lang="es-ES" dirty="0"/>
              <a:t>Las colaboraciones con investigadores o instituciones fuera de la UE, especialmente en áreas sensibles (biotecnología, TIC, ingeniería avanzada), requieren una evaluación cuidadosa para asegurar el cumplimiento de las normativas de exportación.</a:t>
            </a:r>
          </a:p>
          <a:p>
            <a:pPr lvl="0" algn="just"/>
            <a:r>
              <a:rPr lang="es-ES" b="1" dirty="0"/>
              <a:t>Lista de Control del Anexo I: </a:t>
            </a:r>
            <a:r>
              <a:rPr lang="es-ES" dirty="0"/>
              <a:t>Las universidades deben verificar si los equipos, programas informáticos o tecnologías desarrollados o utilizados en sus proyectos están incluidos en la lista de control del Anexo I del reglamento, lo que requeriría una autorización para su transferencia o exportación.</a:t>
            </a:r>
          </a:p>
          <a:p>
            <a:pPr lvl="0" algn="just"/>
            <a:r>
              <a:rPr lang="es-ES" b="1" dirty="0"/>
              <a:t>Cláusula "Catch-all" (Control General): </a:t>
            </a:r>
            <a:r>
              <a:rPr lang="es-ES" dirty="0"/>
              <a:t>Incluso si un artículo no figura en la lista, podría necesitarse una autorización si el exportador sabe o sospecha que el producto o conocimiento será utilizado en programas de armas de destrucción masiva o para usos militares en países sujetos a embargo de armas.</a:t>
            </a:r>
          </a:p>
          <a:p>
            <a:pPr lvl="0" algn="just"/>
            <a:r>
              <a:rPr lang="es-ES" b="1" dirty="0"/>
              <a:t>Productos de Cibervigilancia: </a:t>
            </a:r>
            <a:r>
              <a:rPr lang="es-ES" dirty="0"/>
              <a:t>El reglamento introduce controles específicos más estrictos para los productos de cibervigilancia, lo cual es relevante para grupos de investigación en ciberseguridad o tecnologías de la información que puedan desarrollar este tipo de herramientas. </a:t>
            </a:r>
          </a:p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226592-A254-4EA3-9DA0-16985C06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D4476A-BAEF-2E34-ABF4-0528D0D2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real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F8E14F4-5C72-4BF8-FAB2-8147F3833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308" y="1811160"/>
            <a:ext cx="6004539" cy="396922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>
                <a:latin typeface="DM Sans" pitchFamily="2" charset="0"/>
              </a:rPr>
              <a:t>2011 Artículo del virólogo Dr. R. Fouchier sobre la obtención de cepas de gripe aviar HSNl especialmente agresivas en la transmisión entre mamíferos. </a:t>
            </a:r>
          </a:p>
          <a:p>
            <a:pPr marL="0" indent="0" algn="just">
              <a:buNone/>
            </a:pPr>
            <a:endParaRPr lang="es-ES" sz="1800" dirty="0">
              <a:latin typeface="DM Sans" pitchFamily="2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DM Sans" pitchFamily="2" charset="0"/>
              </a:rPr>
              <a:t>Según las autoridades de los Países Bajos, las decisiones sobre qué es y qué no es "investigación con posibles consecuencias para la proliferación internacio­nal" no pueden dejarse a los investigadores individuales sin comprometer las obligaciones de los Estados en virtud de la Resolución 1540 del Consejo de Seguridad de las Naciones Unidas. </a:t>
            </a:r>
          </a:p>
          <a:p>
            <a:pPr marL="0" lvl="0" indent="0" algn="just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0CEA9A-926F-4CDD-8379-8A25CCD1B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727" y1="55182" x2="51727" y2="55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540E813-E8E8-457D-AE59-9D9CE21DD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56" y="894061"/>
            <a:ext cx="5111136" cy="53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7B278-5D9A-09B7-3D13-5209C757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 Obligaciones y Recomendaciones para las Universidades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E9FC44-70A8-474A-B989-58C76F641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914" y="563776"/>
            <a:ext cx="4497945" cy="6425771"/>
          </a:xfrm>
        </p:spPr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65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3EC9FEF-972D-99FC-C84C-1C32EB0B5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414" y="311605"/>
            <a:ext cx="6814911" cy="4593770"/>
          </a:xfrm>
        </p:spPr>
        <p:txBody>
          <a:bodyPr/>
          <a:lstStyle/>
          <a:p>
            <a:pPr algn="just"/>
            <a:r>
              <a:rPr lang="es-ES" b="1" dirty="0"/>
              <a:t>Recomendación (UE) 2021/1700 relativa a los programas internos de cumplimiento para los controles de la investigación relacionada con productos de doble uso, </a:t>
            </a:r>
            <a:r>
              <a:rPr lang="es-ES" dirty="0"/>
              <a:t>insta a adoptar políticas y </a:t>
            </a:r>
            <a:r>
              <a:rPr lang="es-ES" b="1" dirty="0"/>
              <a:t>procedimientos internos (PIC) </a:t>
            </a:r>
            <a:r>
              <a:rPr lang="es-ES" dirty="0"/>
              <a:t>para gestionar los riesgos y asegurar la diligencia debida. </a:t>
            </a:r>
          </a:p>
          <a:p>
            <a:pPr algn="just"/>
            <a:r>
              <a:rPr lang="es-ES" dirty="0"/>
              <a:t>Las universidades, por tanto, deben: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Identificar y evaluar proyectos de investigación que puedan generar o utilizar productos de doble uso.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Formar y concienciar a todo el personal y estudiantes sobre las leyes de control de exportaciones.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Establecer procedimientos para solicitar autorizaciones de exportación o transferencia cuando sea necesario.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Mantener registros y documentación de todas las actividades relevantes para la auditoría y cumplimiento. </a:t>
            </a:r>
          </a:p>
          <a:p>
            <a:pPr algn="just"/>
            <a:r>
              <a:rPr lang="es-ES" dirty="0"/>
              <a:t>En resumen, el Reglamento 2021/821 exige que las universidades y centros de investigación integren la seguridad de la investigación y los controles de exportación en sus operaciones diarias, especialmente en colaboraciones internacionales y transferencia de conocimientos sensibles.</a:t>
            </a:r>
          </a:p>
          <a:p>
            <a:pPr lvl="0" algn="just"/>
            <a:endParaRPr lang="es-ES" dirty="0"/>
          </a:p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226592-A254-4EA3-9DA0-16985C06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4" name="Content Placeholder 6" descr="La palabra &quot;Compliance&quot; está impresa en un papel rasgado que se apoya sobre una lupa que tiene un fondo azul. La imagen se crea utilizando una profundidad de campo muy reducida.">
            <a:extLst>
              <a:ext uri="{FF2B5EF4-FFF2-40B4-BE49-F238E27FC236}">
                <a16:creationId xmlns:a16="http://schemas.microsoft.com/office/drawing/2014/main" id="{35973ACA-CF30-4369-8801-538C46C6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97" r="13321" b="3"/>
          <a:stretch>
            <a:fillRect/>
          </a:stretch>
        </p:blipFill>
        <p:spPr>
          <a:xfrm>
            <a:off x="7579427" y="1242192"/>
            <a:ext cx="4380271" cy="412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26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3EC9FEF-972D-99FC-C84C-1C32EB0B5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414" y="311605"/>
            <a:ext cx="6700611" cy="3650795"/>
          </a:xfrm>
        </p:spPr>
        <p:txBody>
          <a:bodyPr/>
          <a:lstStyle/>
          <a:p>
            <a:pPr algn="just"/>
            <a:r>
              <a:rPr lang="es-ES" sz="4400" b="1" dirty="0">
                <a:latin typeface="+mj-lt"/>
              </a:rPr>
              <a:t>Enlaces de interés</a:t>
            </a:r>
          </a:p>
          <a:p>
            <a:pPr algn="just"/>
            <a:endParaRPr lang="es-ES" sz="3600" b="1" dirty="0">
              <a:latin typeface="+mj-lt"/>
            </a:endParaRPr>
          </a:p>
          <a:p>
            <a:pPr algn="just"/>
            <a:endParaRPr lang="es-ES" sz="3600" b="1" dirty="0">
              <a:latin typeface="+mj-lt"/>
            </a:endParaRPr>
          </a:p>
          <a:p>
            <a:pPr algn="just"/>
            <a:r>
              <a:rPr lang="es-ES" u="sng" dirty="0">
                <a:hlinkClick r:id="rId2"/>
              </a:rPr>
              <a:t>https://www.boe.es/buscar/doc.php?id=DOUE-L-2021-80765</a:t>
            </a:r>
            <a:r>
              <a:rPr lang="es-ES" dirty="0"/>
              <a:t> </a:t>
            </a:r>
            <a:endParaRPr lang="es-ES" b="1" dirty="0"/>
          </a:p>
          <a:p>
            <a:r>
              <a:rPr lang="es-ES" u="sng" dirty="0">
                <a:hlinkClick r:id="rId3"/>
              </a:rPr>
              <a:t>https://www.revista-redi.es/redi/article/view/3281/4271</a:t>
            </a:r>
            <a:endParaRPr lang="es-ES" u="sng" dirty="0"/>
          </a:p>
          <a:p>
            <a:r>
              <a:rPr lang="es-ES" u="sng" dirty="0">
                <a:hlinkClick r:id="rId4"/>
              </a:rPr>
              <a:t>https://idpbarcelona.net/docs/public/wp/WP-IDP-1-2024.pdf#:~:text=en%20el%20caso%20de%20una%20solicitud%20sobre,daños%20reputacionales%20para%20la%20universidad%20donde%20se</a:t>
            </a:r>
            <a:r>
              <a:rPr lang="es-ES" dirty="0"/>
              <a:t> </a:t>
            </a:r>
            <a:endParaRPr lang="es-ES" u="sng" dirty="0"/>
          </a:p>
          <a:p>
            <a:pPr lvl="0" algn="just"/>
            <a:endParaRPr lang="es-ES" dirty="0"/>
          </a:p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226592-A254-4EA3-9DA0-16985C06A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3074" name="Picture 2" descr="▷ Cómo hacer una bibliografía">
            <a:extLst>
              <a:ext uri="{FF2B5EF4-FFF2-40B4-BE49-F238E27FC236}">
                <a16:creationId xmlns:a16="http://schemas.microsoft.com/office/drawing/2014/main" id="{3C750BFA-74BD-4B45-9011-FEF5957C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651352"/>
            <a:ext cx="4844653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7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49BC12E-696F-61B4-16D2-2532C9010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3429000"/>
            <a:ext cx="4476750" cy="289083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Space Grotesk" pitchFamily="2" charset="0"/>
                <a:cs typeface="Space Grotesk" pitchFamily="2" charset="0"/>
              </a:rPr>
              <a:t>Nerea García López</a:t>
            </a:r>
          </a:p>
          <a:p>
            <a:r>
              <a:rPr lang="es-ES" b="1" dirty="0">
                <a:solidFill>
                  <a:schemeClr val="bg1"/>
                </a:solidFill>
                <a:latin typeface="Space Grotesk" pitchFamily="2" charset="0"/>
                <a:cs typeface="Space Grotesk" pitchFamily="2" charset="0"/>
              </a:rPr>
              <a:t>Asesora jurídica Fundación UVa</a:t>
            </a:r>
          </a:p>
          <a:p>
            <a:endParaRPr lang="es-ES" b="1" dirty="0">
              <a:solidFill>
                <a:schemeClr val="bg1"/>
              </a:solidFill>
              <a:latin typeface="Space Grotesk" pitchFamily="2" charset="0"/>
              <a:cs typeface="Space Grotesk" pitchFamily="2" charset="0"/>
            </a:endParaRPr>
          </a:p>
          <a:p>
            <a:endParaRPr lang="es-ES" b="1" dirty="0">
              <a:solidFill>
                <a:schemeClr val="bg1"/>
              </a:solidFill>
              <a:latin typeface="Space Grotesk" pitchFamily="2" charset="0"/>
              <a:cs typeface="Space Grotesk" pitchFamily="2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DM Sans" pitchFamily="2" charset="0"/>
              </a:rPr>
              <a:t>juridico@fundacion.uva.es</a:t>
            </a:r>
          </a:p>
          <a:p>
            <a:r>
              <a:rPr lang="es-ES" sz="1600" dirty="0">
                <a:solidFill>
                  <a:schemeClr val="bg1"/>
                </a:solidFill>
                <a:latin typeface="DM Sans" pitchFamily="2" charset="0"/>
              </a:rPr>
              <a:t>Paseo de Belén, 11, 47011 – Valladolid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81B6B1-8CB2-4B9F-A4C2-392ECFBE33F7}"/>
              </a:ext>
            </a:extLst>
          </p:cNvPr>
          <p:cNvSpPr txBox="1"/>
          <p:nvPr/>
        </p:nvSpPr>
        <p:spPr>
          <a:xfrm>
            <a:off x="1009650" y="2659618"/>
            <a:ext cx="483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+mj-lt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67711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AA2895C-997B-6A9B-7C67-237E42D4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Desafíos y regulaciones en proyectos académicos cientifico-tecnológicos</a:t>
            </a:r>
          </a:p>
        </p:txBody>
      </p:sp>
      <p:pic>
        <p:nvPicPr>
          <p:cNvPr id="4" name="Picture 6" descr="Manipular la muestra en una bandeja de varios pozos">
            <a:extLst>
              <a:ext uri="{FF2B5EF4-FFF2-40B4-BE49-F238E27FC236}">
                <a16:creationId xmlns:a16="http://schemas.microsoft.com/office/drawing/2014/main" id="{804F6A0B-3E6E-47FD-8331-BE55319D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65" r="8048" b="-2"/>
          <a:stretch>
            <a:fillRect/>
          </a:stretch>
        </p:blipFill>
        <p:spPr>
          <a:xfrm>
            <a:off x="1927334" y="2239525"/>
            <a:ext cx="4311541" cy="443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85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7B278-5D9A-09B7-3D13-5209C757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Introducción a los Bienes de Doble Uso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E2FD37-0823-1A6F-55CC-8AC41634D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145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3AB9513-7482-640D-7BD8-8380A1AC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38" y="0"/>
            <a:ext cx="10515600" cy="1325563"/>
          </a:xfrm>
        </p:spPr>
        <p:txBody>
          <a:bodyPr/>
          <a:lstStyle/>
          <a:p>
            <a:r>
              <a:rPr lang="es" dirty="0"/>
              <a:t>Concepto y relevancia en el ámbito universitario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8379D80-F3C4-B23E-2FE1-9590FE048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079" y="1325563"/>
            <a:ext cx="8024771" cy="3238500"/>
          </a:xfrm>
        </p:spPr>
        <p:txBody>
          <a:bodyPr/>
          <a:lstStyle/>
          <a:p>
            <a:pPr marL="0" indent="0" algn="just">
              <a:spcBef>
                <a:spcPts val="2500"/>
              </a:spcBef>
              <a:buNone/>
            </a:pPr>
            <a:r>
              <a:rPr lang="en-US" sz="1600" b="1" dirty="0">
                <a:latin typeface="DM Sans" pitchFamily="2" charset="0"/>
              </a:rPr>
              <a:t>Bienes de doble uso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1600" dirty="0">
                <a:latin typeface="DM Sans" pitchFamily="2" charset="0"/>
              </a:rPr>
              <a:t>Productos que pueden tener finalidades civiles y militares. Dado que estos materiales se utilizan predominantemente con fines civiles (académicos o industriales), su potencial uso militar no suele ser evidente a primera vista, pero pueden utilizarse con fines no  pacíficos relacionados con las ADM y sus medios de dispersión. 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n-US" sz="1600" b="1" dirty="0">
                <a:latin typeface="DM Sans" pitchFamily="2" charset="0"/>
              </a:rPr>
              <a:t>Marco jurídico de la UE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n-US" sz="1600" dirty="0">
                <a:latin typeface="DM Sans" pitchFamily="2" charset="0"/>
              </a:rPr>
              <a:t>El Reglamento (UE) 2021/821 regula la exportación y transferencia de bienes de doble uso.</a:t>
            </a:r>
          </a:p>
          <a:p>
            <a:pPr marL="0" indent="0" algn="just">
              <a:spcBef>
                <a:spcPts val="2500"/>
              </a:spcBef>
              <a:buNone/>
            </a:pPr>
            <a:r>
              <a:rPr lang="en-US" sz="1600" b="1" dirty="0">
                <a:latin typeface="DM Sans" pitchFamily="2" charset="0"/>
              </a:rPr>
              <a:t>Impacto en universidades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1600" dirty="0">
                <a:latin typeface="DM Sans" pitchFamily="2" charset="0"/>
              </a:rPr>
              <a:t> Debido a la dualidad de estos bienes y tecnologías, el Reglamento (UE) 2021/821  obliga a controlar estos ítems, lo cual implica que las universidades, como creadoras de conocimiento estratégico, sean consideradas exportadoras en pie de igualdad con industrias y con empresas del sector privado.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n-US" sz="1600" b="1" dirty="0">
                <a:latin typeface="DM Sans" pitchFamily="2" charset="0"/>
              </a:rPr>
              <a:t>Equilibrio entre seguridad y libertad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en-US" sz="1600" dirty="0">
                <a:latin typeface="DM Sans" pitchFamily="2" charset="0"/>
              </a:rPr>
              <a:t>Debate sobre proteger la seguridad internacional sin limitar la libertad académica y científica.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141672-121E-4C60-B686-A312D3F8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11" name="Content Placeholder 6" descr="Científicos trabajan en equipo haciendo lluvia de ideas con laboratorio de investigación en laboratorio">
            <a:extLst>
              <a:ext uri="{FF2B5EF4-FFF2-40B4-BE49-F238E27FC236}">
                <a16:creationId xmlns:a16="http://schemas.microsoft.com/office/drawing/2014/main" id="{FB2E4895-AF21-4636-846C-8C71A63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05" r="21485" b="-1"/>
          <a:stretch>
            <a:fillRect/>
          </a:stretch>
        </p:blipFill>
        <p:spPr>
          <a:xfrm>
            <a:off x="8672471" y="1193584"/>
            <a:ext cx="2814391" cy="470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20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7B278-5D9A-09B7-3D13-5209C757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Marco Normativo y Categorías de Control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E9FC44-70A8-474A-B989-58C76F641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914" y="563776"/>
            <a:ext cx="4497945" cy="6425771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53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3AB9513-7482-640D-7BD8-8380A1AC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37320"/>
            <a:ext cx="11631967" cy="748506"/>
          </a:xfrm>
        </p:spPr>
        <p:txBody>
          <a:bodyPr/>
          <a:lstStyle/>
          <a:p>
            <a:r>
              <a:rPr lang="es" dirty="0"/>
              <a:t>Reglamento (UE) 2021/821 y su alcance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0991A5D-807F-98C5-7600-CC1C3B488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441" y="966815"/>
            <a:ext cx="8341325" cy="4419541"/>
          </a:xfrm>
        </p:spPr>
        <p:txBody>
          <a:bodyPr/>
          <a:lstStyle/>
          <a:p>
            <a:pPr marL="0" indent="0" algn="just">
              <a:buNone/>
            </a:pPr>
            <a:r>
              <a:rPr lang="es-ES" sz="1400" b="1" dirty="0">
                <a:latin typeface="DM Sans" pitchFamily="2" charset="0"/>
              </a:rPr>
              <a:t>Base legal y objetivo</a:t>
            </a:r>
          </a:p>
          <a:p>
            <a:pPr marL="0" indent="0" algn="just">
              <a:buNone/>
            </a:pPr>
            <a:r>
              <a:rPr lang="es-ES" sz="1400" dirty="0">
                <a:latin typeface="DM Sans" pitchFamily="2" charset="0"/>
              </a:rPr>
              <a:t>El reglamento previene la proliferación de armas de destrucción masiva y protege derechos humanos en la UE. Exige que los países de la UE adopten medidas de control adecuadas para contrarrestar la proliferación indeseable e incontrolada de productos, programas informáticos y conocimientos de doble uso exportados a países no pertenecientes a la UE. Esto significa que la exportación de dichos bienes y tecnologías de doble uso a terceros países está sujeta a autorización.</a:t>
            </a:r>
          </a:p>
          <a:p>
            <a:pPr marL="0" indent="0" algn="just">
              <a:buNone/>
            </a:pPr>
            <a:r>
              <a:rPr lang="es-ES" sz="1400" b="1" dirty="0">
                <a:latin typeface="DM Sans" pitchFamily="2" charset="0"/>
              </a:rPr>
              <a:t>Ámbito de aplicación</a:t>
            </a:r>
          </a:p>
          <a:p>
            <a:pPr marL="0" indent="0" algn="just">
              <a:buNone/>
            </a:pPr>
            <a:r>
              <a:rPr lang="es-ES" sz="1400" dirty="0">
                <a:latin typeface="DM Sans" pitchFamily="2" charset="0"/>
              </a:rPr>
              <a:t>Incluye control sobre bienes físicos, asistencia técnica, corretaje y tránsito dentro de la UE.</a:t>
            </a:r>
          </a:p>
          <a:p>
            <a:pPr marL="0" indent="0" algn="just">
              <a:buNone/>
            </a:pPr>
            <a:r>
              <a:rPr lang="es-ES" sz="1400" b="1" dirty="0">
                <a:latin typeface="DM Sans" pitchFamily="2" charset="0"/>
              </a:rPr>
              <a:t>Categorías de productos controlados</a:t>
            </a:r>
            <a:endParaRPr lang="es-ES" sz="1800" dirty="0">
              <a:latin typeface="DM Sans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0 Materiales, instalaciones y equipos nucleares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1 Materiales especiales y equipos conexos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2 Tratamiento de los materiales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3 Electrónica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4 Ordenadores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5 Telecomunicaciones y "seguridad de la información"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6 Sensores y láseres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7 Navegación y aviónica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8 Marina	</a:t>
            </a:r>
            <a:r>
              <a:rPr lang="es-ES" sz="1800" dirty="0">
                <a:latin typeface="DM Sans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400" dirty="0">
                <a:latin typeface="DM Sans" pitchFamily="2" charset="0"/>
              </a:rPr>
              <a:t>Categoría 9 Aeronáutica y propulsión</a:t>
            </a:r>
          </a:p>
          <a:p>
            <a:pPr marL="0" indent="0" algn="just">
              <a:buNone/>
            </a:pPr>
            <a:r>
              <a:rPr lang="es-ES" sz="1400" b="1" dirty="0">
                <a:latin typeface="DM Sans" pitchFamily="2" charset="0"/>
              </a:rPr>
              <a:t>Cumplimiento en universidades</a:t>
            </a:r>
          </a:p>
          <a:p>
            <a:pPr marL="0" indent="0" algn="just">
              <a:buNone/>
            </a:pPr>
            <a:r>
              <a:rPr lang="es-ES" sz="1400" dirty="0">
                <a:latin typeface="DM Sans" pitchFamily="2" charset="0"/>
              </a:rPr>
              <a:t>Las universidades deben evaluar proyectos y aplicar procedimientos para cumplir con el reglamento</a:t>
            </a:r>
            <a:r>
              <a:rPr lang="es-ES" sz="1800" dirty="0">
                <a:latin typeface="DM Sans" pitchFamily="2" charset="0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141672-121E-4C60-B686-A312D3F8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10" name="Content Placeholder 6" descr="Imagen azulada del pasaporte y el ratón en el contorno del mapa mundial y otros documentos de viaje">
            <a:extLst>
              <a:ext uri="{FF2B5EF4-FFF2-40B4-BE49-F238E27FC236}">
                <a16:creationId xmlns:a16="http://schemas.microsoft.com/office/drawing/2014/main" id="{CFC20C1F-C45E-42E7-AFB8-F519272E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093"/>
          <a:stretch>
            <a:fillRect/>
          </a:stretch>
        </p:blipFill>
        <p:spPr>
          <a:xfrm>
            <a:off x="9063283" y="1228724"/>
            <a:ext cx="2887276" cy="482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21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67B278-5D9A-09B7-3D13-5209C757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Requisitos y controles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E9FC44-70A8-474A-B989-58C76F641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914" y="563776"/>
            <a:ext cx="4497945" cy="6425771"/>
          </a:xfrm>
        </p:spPr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713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E31FC2-26ED-30A4-6334-B82C58EC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36550"/>
            <a:ext cx="5257800" cy="1512661"/>
          </a:xfrm>
        </p:spPr>
        <p:txBody>
          <a:bodyPr/>
          <a:lstStyle/>
          <a:p>
            <a:r>
              <a:rPr lang="es-ES" dirty="0"/>
              <a:t>Autorizaciones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AF876A-A8D6-4D1C-B945-6AD4483BE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727" y1="55182" x2="51727" y2="55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16624-5DD6-4B48-982A-C3AA7B0AAD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84" y="1092880"/>
            <a:ext cx="5795866" cy="4124325"/>
          </a:xfrm>
        </p:spPr>
        <p:txBody>
          <a:bodyPr/>
          <a:lstStyle/>
          <a:p>
            <a:pPr algn="just"/>
            <a:r>
              <a:rPr lang="es-ES" sz="1800" b="1" dirty="0">
                <a:solidFill>
                  <a:schemeClr val="tx1"/>
                </a:solidFill>
                <a:latin typeface="DM Sans" pitchFamily="2" charset="0"/>
              </a:rPr>
              <a:t>Sistema de Autorización:</a:t>
            </a:r>
            <a:endParaRPr lang="es-ES" sz="1800" dirty="0">
              <a:solidFill>
                <a:schemeClr val="tx1"/>
              </a:solidFill>
              <a:latin typeface="DM Sans" pitchFamily="2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DM Sans" pitchFamily="2" charset="0"/>
              </a:rPr>
              <a:t>Obligatoriedad: Se requiere autorización para exportar los productos de doble uso enumerados en el Anexo I del reglamento.</a:t>
            </a: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DM Sans" pitchFamily="2" charset="0"/>
              </a:rPr>
              <a:t>Tipos de Autorización:</a:t>
            </a:r>
            <a:endParaRPr lang="es-ES" sz="1800" dirty="0">
              <a:solidFill>
                <a:schemeClr val="tx1"/>
              </a:solidFill>
              <a:latin typeface="DM Sans" pitchFamily="2" charset="0"/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DM Sans" pitchFamily="2" charset="0"/>
              </a:rPr>
              <a:t>Autorizaciones Generales de Exportación de la Unión (AGEU): Permiten exportaciones a determinados destinos bajo condiciones específicas.</a:t>
            </a: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DM Sans" pitchFamily="2" charset="0"/>
              </a:rPr>
              <a:t>Autorizaciones Globales Nacionales: Otorgadas por autoridades nacionales a un exportador para múltiples artículos/países/usuarios finales.</a:t>
            </a: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DM Sans" pitchFamily="2" charset="0"/>
              </a:rPr>
              <a:t>Autorizaciones Individuales/Globales: Para transacciones específicas.</a:t>
            </a: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DM Sans" pitchFamily="2" charset="0"/>
              </a:rPr>
              <a:t>Cláusula "Catch-all" (de control general): Exige autorización para productos no listados si se sospecha que están destinados a programas de armas de destrucción masiva o a usos militares en países con embargo de armas. </a:t>
            </a:r>
          </a:p>
          <a:p>
            <a:endParaRPr lang="es-ES" dirty="0"/>
          </a:p>
        </p:txBody>
      </p:sp>
      <p:pic>
        <p:nvPicPr>
          <p:cNvPr id="1026" name="Picture 2" descr="Autorización Judicial de Entrada en Domicilio e Inspección de Hacienda |  balamo.legal">
            <a:extLst>
              <a:ext uri="{FF2B5EF4-FFF2-40B4-BE49-F238E27FC236}">
                <a16:creationId xmlns:a16="http://schemas.microsoft.com/office/drawing/2014/main" id="{A34F7F86-305F-4326-A52E-FE6CD0B2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16" y="1835802"/>
            <a:ext cx="4988376" cy="24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3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D4476A-BAEF-2E34-ABF4-0528D0D2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F8E14F4-5C72-4BF8-FAB2-8147F3833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4" y="1359372"/>
            <a:ext cx="7820025" cy="3743325"/>
          </a:xfrm>
        </p:spPr>
        <p:txBody>
          <a:bodyPr/>
          <a:lstStyle/>
          <a:p>
            <a:pPr lvl="0" algn="just"/>
            <a:r>
              <a:rPr lang="es-ES" sz="1800" b="1" dirty="0">
                <a:latin typeface="DM Sans" pitchFamily="2" charset="0"/>
              </a:rPr>
              <a:t>Asistencia Técnica y Corretaje: </a:t>
            </a:r>
            <a:r>
              <a:rPr lang="es-ES" sz="1800" dirty="0">
                <a:latin typeface="DM Sans" pitchFamily="2" charset="0"/>
              </a:rPr>
              <a:t>Están sujetos a control y requieren autorización si existe riesgo de proliferación o si los productos tienen un uso final preocupante.</a:t>
            </a:r>
          </a:p>
          <a:p>
            <a:pPr lvl="0" algn="just"/>
            <a:r>
              <a:rPr lang="es-ES" sz="1800" b="1" dirty="0">
                <a:latin typeface="DM Sans" pitchFamily="2" charset="0"/>
              </a:rPr>
              <a:t>Productos de Cibervigilancia: </a:t>
            </a:r>
            <a:r>
              <a:rPr lang="es-ES" sz="1800" dirty="0">
                <a:latin typeface="DM Sans" pitchFamily="2" charset="0"/>
              </a:rPr>
              <a:t>Controles adicionales para evitar su uso en la represión interna o violaciones graves de los derechos humanos.</a:t>
            </a:r>
          </a:p>
          <a:p>
            <a:pPr lvl="0" algn="just"/>
            <a:r>
              <a:rPr lang="es-ES" sz="1800" b="1" dirty="0">
                <a:latin typeface="DM Sans" pitchFamily="2" charset="0"/>
              </a:rPr>
              <a:t>Investigación Universitaria: </a:t>
            </a:r>
            <a:r>
              <a:rPr lang="es-ES" sz="1800" dirty="0">
                <a:latin typeface="DM Sans" pitchFamily="2" charset="0"/>
              </a:rPr>
              <a:t>La transferencia de tecnología y conocimientos ("asistencia técnica") dentro del ámbito universitario (publicaciones, formación) puede estar sujeta a control si afecta a productos de doble uso sensibles. El control de las actividades de investigación queda inevitablemente incluido en el ámbito de aplicación del reglamento, aunque</a:t>
            </a:r>
            <a:r>
              <a:rPr lang="es-ES" sz="1800" u="sng" dirty="0">
                <a:latin typeface="DM Sans" pitchFamily="2" charset="0"/>
              </a:rPr>
              <a:t>, existen excepciones específicas para la investigación científica básica y la información de dominio público, que quedan excluidas del control.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0CEA9A-926F-4CDD-8379-8A25CCD1B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727" y1="55182" x2="51727" y2="55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9908" y="5900855"/>
            <a:ext cx="727784" cy="727784"/>
          </a:xfrm>
          <a:prstGeom prst="rect">
            <a:avLst/>
          </a:prstGeom>
        </p:spPr>
      </p:pic>
      <p:pic>
        <p:nvPicPr>
          <p:cNvPr id="2050" name="Picture 2" descr="Qué es el control interno?│Blog Audágora Auditores">
            <a:extLst>
              <a:ext uri="{FF2B5EF4-FFF2-40B4-BE49-F238E27FC236}">
                <a16:creationId xmlns:a16="http://schemas.microsoft.com/office/drawing/2014/main" id="{0FEC105B-E269-450E-B50C-BE440E54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58" y="1359372"/>
            <a:ext cx="4991100" cy="2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03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undación UVa">
      <a:dk1>
        <a:srgbClr val="1A1A1A"/>
      </a:dk1>
      <a:lt1>
        <a:srgbClr val="FFFFFF"/>
      </a:lt1>
      <a:dk2>
        <a:srgbClr val="9E9E9E"/>
      </a:dk2>
      <a:lt2>
        <a:srgbClr val="C51857"/>
      </a:lt2>
      <a:accent1>
        <a:srgbClr val="F27938"/>
      </a:accent1>
      <a:accent2>
        <a:srgbClr val="8C96FF"/>
      </a:accent2>
      <a:accent3>
        <a:srgbClr val="69CFEC"/>
      </a:accent3>
      <a:accent4>
        <a:srgbClr val="44D3A8"/>
      </a:accent4>
      <a:accent5>
        <a:srgbClr val="B968DA"/>
      </a:accent5>
      <a:accent6>
        <a:srgbClr val="98B300"/>
      </a:accent6>
      <a:hlink>
        <a:srgbClr val="0563FF"/>
      </a:hlink>
      <a:folHlink>
        <a:srgbClr val="7116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fundacion uva" id="{D61BF6A0-8271-6446-BFE3-E322597401EA}" vid="{1651FE91-927E-144C-857E-3E3C13C82B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8edc03-18d7-4a97-8c4c-a45c9c04431e" xsi:nil="true"/>
    <lcf76f155ced4ddcb4097134ff3c332f xmlns="6b3f8d0e-274c-4da1-a3ad-1e3ce34a74b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E7C077784D754AAF82E4DC2F383AF2" ma:contentTypeVersion="10" ma:contentTypeDescription="Crear nuevo documento." ma:contentTypeScope="" ma:versionID="79255617ab443b39d91e5fb73d1a96d1">
  <xsd:schema xmlns:xsd="http://www.w3.org/2001/XMLSchema" xmlns:xs="http://www.w3.org/2001/XMLSchema" xmlns:p="http://schemas.microsoft.com/office/2006/metadata/properties" xmlns:ns2="6b3f8d0e-274c-4da1-a3ad-1e3ce34a74bc" xmlns:ns3="868edc03-18d7-4a97-8c4c-a45c9c04431e" targetNamespace="http://schemas.microsoft.com/office/2006/metadata/properties" ma:root="true" ma:fieldsID="7d1cb8fe220fda759d9148bb61a0b872" ns2:_="" ns3:_="">
    <xsd:import namespace="6b3f8d0e-274c-4da1-a3ad-1e3ce34a74bc"/>
    <xsd:import namespace="868edc03-18d7-4a97-8c4c-a45c9c044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f8d0e-274c-4da1-a3ad-1e3ce34a7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0de334c4-0662-469b-9b99-c96eb32deb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edc03-18d7-4a97-8c4c-a45c9c0443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485358-9905-4b3c-93de-bacbea36006c}" ma:internalName="TaxCatchAll" ma:showField="CatchAllData" ma:web="868edc03-18d7-4a97-8c4c-a45c9c044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77BF7-6F37-4730-93F0-D9001D17A910}">
  <ds:schemaRefs>
    <ds:schemaRef ds:uri="6b3f8d0e-274c-4da1-a3ad-1e3ce34a74bc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868edc03-18d7-4a97-8c4c-a45c9c04431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BECBEA-24EC-4C18-B839-FBBFA460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f8d0e-274c-4da1-a3ad-1e3ce34a74bc"/>
    <ds:schemaRef ds:uri="868edc03-18d7-4a97-8c4c-a45c9c044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5BB8F-1712-4466-A715-DB21FE220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PPT</Template>
  <TotalTime>47</TotalTime>
  <Words>1278</Words>
  <Application>Microsoft Office PowerPoint</Application>
  <PresentationFormat>Panorámica</PresentationFormat>
  <Paragraphs>81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Consolas</vt:lpstr>
      <vt:lpstr>DM Sans</vt:lpstr>
      <vt:lpstr>Space Grotesk</vt:lpstr>
      <vt:lpstr>Verdana</vt:lpstr>
      <vt:lpstr>Tema de Office</vt:lpstr>
      <vt:lpstr>Bienes de Doble Uso:  Impacto en la Investigación Universitaria</vt:lpstr>
      <vt:lpstr>Desafíos y regulaciones en proyectos académicos cientifico-tecnológicos</vt:lpstr>
      <vt:lpstr>Introducción a los Bienes de Doble Uso</vt:lpstr>
      <vt:lpstr>Concepto y relevancia en el ámbito universitario</vt:lpstr>
      <vt:lpstr>Marco Normativo y Categorías de Control</vt:lpstr>
      <vt:lpstr>Reglamento (UE) 2021/821 y su alcance</vt:lpstr>
      <vt:lpstr>Requisitos y controles</vt:lpstr>
      <vt:lpstr>Autorizaciones</vt:lpstr>
      <vt:lpstr>Controles</vt:lpstr>
      <vt:lpstr> Áreas Clave de Impacto en la Investigación Universitaria</vt:lpstr>
      <vt:lpstr>Presentación de PowerPoint</vt:lpstr>
      <vt:lpstr>Caso real</vt:lpstr>
      <vt:lpstr> Obligaciones y Recomendaciones para las Universidades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es el título principal de la presentación</dc:title>
  <dc:creator>SARA VILORIA HERNANDEZ</dc:creator>
  <cp:lastModifiedBy>MARIA EUGENIA</cp:lastModifiedBy>
  <cp:revision>7</cp:revision>
  <dcterms:created xsi:type="dcterms:W3CDTF">2024-06-12T07:05:24Z</dcterms:created>
  <dcterms:modified xsi:type="dcterms:W3CDTF">2025-12-03T10:39:22Z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0x0101009FE7C077784D754AAF82E4DC2F383AF2</vt:lpwstr>
  </property>
</Properties>
</file>