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336" r:id="rId5"/>
    <p:sldId id="314" r:id="rId6"/>
    <p:sldId id="356" r:id="rId7"/>
    <p:sldId id="360" r:id="rId8"/>
    <p:sldId id="361" r:id="rId9"/>
    <p:sldId id="362" r:id="rId10"/>
    <p:sldId id="363" r:id="rId11"/>
    <p:sldId id="307" r:id="rId12"/>
    <p:sldId id="357" r:id="rId13"/>
    <p:sldId id="365" r:id="rId14"/>
    <p:sldId id="364" r:id="rId15"/>
    <p:sldId id="358" r:id="rId16"/>
    <p:sldId id="366" r:id="rId17"/>
    <p:sldId id="367" r:id="rId18"/>
    <p:sldId id="368" r:id="rId19"/>
    <p:sldId id="369" r:id="rId20"/>
    <p:sldId id="370" r:id="rId21"/>
    <p:sldId id="35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0EB"/>
    <a:srgbClr val="043B74"/>
    <a:srgbClr val="0F3063"/>
    <a:srgbClr val="06133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395" autoAdjust="0"/>
  </p:normalViewPr>
  <p:slideViewPr>
    <p:cSldViewPr snapToGrid="0">
      <p:cViewPr varScale="1">
        <p:scale>
          <a:sx n="65" d="100"/>
          <a:sy n="65" d="100"/>
        </p:scale>
        <p:origin x="15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3993-061D-4B2D-9837-7E010DCB59C6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25760-BD56-4341-977D-498AA37C6D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149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685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2961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0320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703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429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3349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6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3773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135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353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602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4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68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4182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Aquí se permiten “compensaciones” entre apartados para aprovechar la especialización del PDI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25760-BD56-4341-977D-498AA37C6DC7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667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031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93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24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681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50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48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95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854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498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670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707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4230-A90F-47B2-AF9E-85C1FEDE75D4}" type="datetimeFigureOut">
              <a:rPr lang="es-ES" smtClean="0"/>
              <a:t>03/12/2025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4C170-A918-4B82-B0A8-9BEC6B1259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94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gestion.proyectos.investigacion@uva.es" TargetMode="Externa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gestion.proyectos.investigacion@uva.es" TargetMode="Externa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investiga.uva.es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gestion.proyectos.investigacion@uva.es" TargetMode="Externa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vestiga.uva.es/gestion-y-resultados/convocatorias-de-investigaci&#243;n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gestion.proyectos.investigacion@uva.es" TargetMode="Externa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27308"/>
            <a:ext cx="9144000" cy="3212611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Convocatorias abiertas de Investigación</a:t>
            </a:r>
          </a:p>
          <a:p>
            <a:endParaRPr lang="es-ES" sz="3200" dirty="0">
              <a:solidFill>
                <a:schemeClr val="bg1"/>
              </a:solidFill>
            </a:endParaRPr>
          </a:p>
          <a:p>
            <a:pPr algn="r"/>
            <a:r>
              <a:rPr lang="es-ES" sz="2800" dirty="0">
                <a:solidFill>
                  <a:schemeClr val="bg1"/>
                </a:solidFill>
              </a:rPr>
              <a:t>X Jornada de Investigación, Innovación y Transferencia</a:t>
            </a:r>
          </a:p>
          <a:p>
            <a:pPr algn="r"/>
            <a:r>
              <a:rPr lang="es-ES" sz="2800" dirty="0">
                <a:solidFill>
                  <a:schemeClr val="bg1"/>
                </a:solidFill>
              </a:rPr>
              <a:t>Valladolid, 28 de noviembre de 2025</a:t>
            </a:r>
          </a:p>
        </p:txBody>
      </p:sp>
      <p:pic>
        <p:nvPicPr>
          <p:cNvPr id="7" name="Imagen 6" descr="Texto&#10;&#10;Descripción generada automáticamente con confianza media">
            <a:extLst>
              <a:ext uri="{FF2B5EF4-FFF2-40B4-BE49-F238E27FC236}">
                <a16:creationId xmlns:a16="http://schemas.microsoft.com/office/drawing/2014/main" id="{D5291031-EB47-4502-B74A-64B78F3068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F94F79A-613B-4B66-92E7-91791E38AF0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976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2. Proyectos en colaboración público-privada</a:t>
            </a: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EEC41376-55EB-483F-B214-8BDB5CF26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5EDA704-4ADF-4EEB-A1CA-E39A9841C2D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9A90229-C494-44E1-BDD9-B4D06CE771D4}"/>
              </a:ext>
            </a:extLst>
          </p:cNvPr>
          <p:cNvSpPr/>
          <p:nvPr/>
        </p:nvSpPr>
        <p:spPr>
          <a:xfrm>
            <a:off x="604471" y="1517367"/>
            <a:ext cx="85395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6. Gastos subvencionables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</a:endParaRPr>
          </a:p>
        </p:txBody>
      </p:sp>
      <p:graphicFrame>
        <p:nvGraphicFramePr>
          <p:cNvPr id="7" name="Tabla 9">
            <a:extLst>
              <a:ext uri="{FF2B5EF4-FFF2-40B4-BE49-F238E27FC236}">
                <a16:creationId xmlns:a16="http://schemas.microsoft.com/office/drawing/2014/main" id="{2A4FA953-531A-40FE-92AA-B9A90341A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246211"/>
              </p:ext>
            </p:extLst>
          </p:nvPr>
        </p:nvGraphicFramePr>
        <p:xfrm>
          <a:off x="661621" y="2224263"/>
          <a:ext cx="7820758" cy="3028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379">
                  <a:extLst>
                    <a:ext uri="{9D8B030D-6E8A-4147-A177-3AD203B41FA5}">
                      <a16:colId xmlns:a16="http://schemas.microsoft.com/office/drawing/2014/main" val="3765486132"/>
                    </a:ext>
                  </a:extLst>
                </a:gridCol>
                <a:gridCol w="3910379">
                  <a:extLst>
                    <a:ext uri="{9D8B030D-6E8A-4147-A177-3AD203B41FA5}">
                      <a16:colId xmlns:a16="http://schemas.microsoft.com/office/drawing/2014/main" val="140884663"/>
                    </a:ext>
                  </a:extLst>
                </a:gridCol>
              </a:tblGrid>
              <a:tr h="329151">
                <a:tc>
                  <a:txBody>
                    <a:bodyPr/>
                    <a:lstStyle/>
                    <a:p>
                      <a:r>
                        <a:rPr lang="es-ES" sz="1600" dirty="0"/>
                        <a:t>Costes directos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Costes indirectos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60352"/>
                  </a:ext>
                </a:extLst>
              </a:tr>
              <a:tr h="2693504">
                <a:tc>
                  <a:txBody>
                    <a:bodyPr/>
                    <a:lstStyle/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endParaRPr lang="es-E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Equipos científico técnicos (excluyendo dispositivos informáticos genéricos).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 fungible y suministros.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Informes de auditoría (máx. 2.500 € por entidad).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Patentes (excepto grandes empresas).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Consultoría para gestión del proyecto (máx. 20.000 €).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Asistencias técnicas.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Movilidad (viajes, estancias en centros de I+D, campañas de muestreo).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Seguros y visados (en casos específicos).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endParaRPr lang="es-E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endParaRPr lang="es-E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dirty="0"/>
                        <a:t>25 % sobre costes directos.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232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850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2. Proyectos en colaboración público-privada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D9E62FD-D9D1-43B4-B21E-CB58719B8F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FC0EAA3-0AE9-4091-835B-48910301D7D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6357F64A-F25E-4503-A37A-DD0C242E7C13}"/>
              </a:ext>
            </a:extLst>
          </p:cNvPr>
          <p:cNvSpPr/>
          <p:nvPr/>
        </p:nvSpPr>
        <p:spPr>
          <a:xfrm>
            <a:off x="646803" y="1400436"/>
            <a:ext cx="79350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7. </a:t>
            </a:r>
            <a:r>
              <a:rPr lang="es-ES" sz="2400" b="1" dirty="0">
                <a:solidFill>
                  <a:srgbClr val="043B74"/>
                </a:solidFill>
              </a:rPr>
              <a:t>Plazo de entrega de documentación al SAI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 				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Plazos convocatoria: 09/01/2026 – 30/01/2026 (14:00 h).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Presentación telemática vía web de la Agencia Estatal de Investigación.</a:t>
            </a:r>
          </a:p>
          <a:p>
            <a:pPr algn="just"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19 de enero de 2026 </a:t>
            </a:r>
            <a:r>
              <a:rPr lang="es-ES" sz="1600" dirty="0">
                <a:solidFill>
                  <a:srgbClr val="043B74"/>
                </a:solidFill>
              </a:rPr>
              <a:t>para su revisión </a:t>
            </a: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1600" dirty="0">
                <a:solidFill>
                  <a:srgbClr val="043B74"/>
                </a:solidFill>
              </a:rPr>
              <a:t>Borrador de la solicitud de la convocatoria </a:t>
            </a:r>
          </a:p>
          <a:p>
            <a:pPr algn="just" fontAlgn="base"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26 de enero de 2026</a:t>
            </a:r>
            <a:r>
              <a:rPr lang="es-ES" sz="1600" dirty="0">
                <a:solidFill>
                  <a:srgbClr val="043B74"/>
                </a:solidFill>
              </a:rPr>
              <a:t>:</a:t>
            </a:r>
          </a:p>
          <a:p>
            <a:pPr marL="1257300" lvl="2" indent="-34290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Documentación presentada a través de la web del Ministerio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  <a:sym typeface="Wingdings" panose="05000000000000000000" pitchFamily="2" charset="2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CB6E490-8974-4843-8900-E7DF8F3FEF57}"/>
              </a:ext>
            </a:extLst>
          </p:cNvPr>
          <p:cNvSpPr txBox="1"/>
          <p:nvPr/>
        </p:nvSpPr>
        <p:spPr>
          <a:xfrm>
            <a:off x="1925552" y="4553075"/>
            <a:ext cx="5292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43B7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gestion.proyectos.investigacion@uva.es</a:t>
            </a:r>
            <a:endParaRPr lang="es-ES" sz="2400" b="1" dirty="0">
              <a:solidFill>
                <a:srgbClr val="043B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792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3. Ayudas para contratos Juan de la Cierva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D328982-F4DC-4799-8F26-2E517C9967EC}"/>
              </a:ext>
            </a:extLst>
          </p:cNvPr>
          <p:cNvSpPr/>
          <p:nvPr/>
        </p:nvSpPr>
        <p:spPr>
          <a:xfrm>
            <a:off x="646804" y="1402355"/>
            <a:ext cx="793505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Objeto de la convocatoria: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Fomentar la incorporación de jóvenes doctores para completar su formación postdoctoral en centros de I+D españoles.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2. Entidades beneficiarias 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2400" u="sng" dirty="0">
                <a:solidFill>
                  <a:srgbClr val="043B74"/>
                </a:solidFill>
                <a:sym typeface="Wingdings" panose="05000000000000000000" pitchFamily="2" charset="2"/>
              </a:rPr>
              <a:t>Universidades públicas</a:t>
            </a:r>
          </a:p>
          <a:p>
            <a:pPr algn="just"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3. </a:t>
            </a:r>
            <a:r>
              <a:rPr lang="es-ES" sz="2400" dirty="0">
                <a:solidFill>
                  <a:srgbClr val="043B74"/>
                </a:solidFill>
              </a:rPr>
              <a:t>Duración: 3 años.</a:t>
            </a:r>
          </a:p>
        </p:txBody>
      </p:sp>
    </p:spTree>
    <p:extLst>
      <p:ext uri="{BB962C8B-B14F-4D97-AF65-F5344CB8AC3E}">
        <p14:creationId xmlns:p14="http://schemas.microsoft.com/office/powerpoint/2010/main" val="3084268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3. Ayudas para contratos Juan de la Cierva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D328982-F4DC-4799-8F26-2E517C9967EC}"/>
              </a:ext>
            </a:extLst>
          </p:cNvPr>
          <p:cNvSpPr/>
          <p:nvPr/>
        </p:nvSpPr>
        <p:spPr>
          <a:xfrm>
            <a:off x="646804" y="1182231"/>
            <a:ext cx="793505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4. Características de los investigadores candidatos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Título: Doctor. </a:t>
            </a: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Fecha de obtención: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Turno general y JDC-INIA-CCAA: entre 01/01/2024 y 31/12/2025.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Turno discapacidad: entre 01/01/2023 y 31/12/2025.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Otros requisitos: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No haber solicitado Ramón y Cajal 2025.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No haber sido beneficiario de Juan de la Cierva (formación/incorporación) ni Formación Posdoctoral.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No haber obtenido &lt; 50 puntos en convocatoria 2024.</a:t>
            </a:r>
          </a:p>
          <a:p>
            <a:pPr marL="0" lvl="1"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Compatibilidad: No tener otro contrato laboral vigente.</a:t>
            </a:r>
            <a:endParaRPr lang="es-ES" dirty="0">
              <a:solidFill>
                <a:srgbClr val="043B74"/>
              </a:solidFill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004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3. Ayudas para contratos Juan de la Cierva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3D328982-F4DC-4799-8F26-2E517C9967EC}"/>
              </a:ext>
            </a:extLst>
          </p:cNvPr>
          <p:cNvSpPr/>
          <p:nvPr/>
        </p:nvSpPr>
        <p:spPr>
          <a:xfrm>
            <a:off x="646804" y="1041554"/>
            <a:ext cx="793505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5. Gastos subvencionables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b="1" dirty="0">
                <a:solidFill>
                  <a:srgbClr val="043B74"/>
                </a:solidFill>
                <a:sym typeface="Wingdings" panose="05000000000000000000" pitchFamily="2" charset="2"/>
              </a:rPr>
              <a:t>Ayuda principal: 35.000 €/año (salario y cuota Seguridad Social)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Retribución mínima: 30.600 € brutos/año.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b="1" dirty="0">
                <a:solidFill>
                  <a:srgbClr val="043B74"/>
                </a:solidFill>
                <a:sym typeface="Wingdings" panose="05000000000000000000" pitchFamily="2" charset="2"/>
              </a:rPr>
              <a:t>Gastos financiables</a:t>
            </a: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:</a:t>
            </a:r>
          </a:p>
          <a:p>
            <a:pPr marL="285750" indent="-28575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Retribuciones y cuota Seguridad Social.</a:t>
            </a:r>
          </a:p>
          <a:p>
            <a:pPr marL="285750" indent="-28575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Viajes, dietas, alojamiento, otros conceptos vinculados a la ejecución del proyecto.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b="1" dirty="0">
                <a:solidFill>
                  <a:srgbClr val="043B74"/>
                </a:solidFill>
                <a:sym typeface="Wingdings" panose="05000000000000000000" pitchFamily="2" charset="2"/>
              </a:rPr>
              <a:t>No subvencionables</a:t>
            </a: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:</a:t>
            </a:r>
          </a:p>
          <a:p>
            <a:pPr marL="285750" indent="-28575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Participación en beneficios, dietas, plus transporte, indemnización fin contrato, formación, extrasalariales.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b="1" dirty="0">
                <a:solidFill>
                  <a:srgbClr val="043B74"/>
                </a:solidFill>
                <a:sym typeface="Wingdings" panose="05000000000000000000" pitchFamily="2" charset="2"/>
              </a:rPr>
              <a:t>Ayuda adicional: 15.000 € </a:t>
            </a: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para movilidad nacional/internacional y actividades de 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3392455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3. Ayudas para contratos Juan de la Cierva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90CE74F-7183-4A78-A0B5-DF53C1503CF4}"/>
              </a:ext>
            </a:extLst>
          </p:cNvPr>
          <p:cNvSpPr txBox="1"/>
          <p:nvPr/>
        </p:nvSpPr>
        <p:spPr>
          <a:xfrm>
            <a:off x="1063906" y="5296865"/>
            <a:ext cx="5292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43B7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gestion.proyectos.investigacion@uva.es</a:t>
            </a:r>
            <a:endParaRPr lang="es-ES" sz="2400" b="1" dirty="0">
              <a:solidFill>
                <a:srgbClr val="043B74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9854A51-BDB1-4A8F-8D27-E741FD3999B5}"/>
              </a:ext>
            </a:extLst>
          </p:cNvPr>
          <p:cNvSpPr/>
          <p:nvPr/>
        </p:nvSpPr>
        <p:spPr>
          <a:xfrm>
            <a:off x="646803" y="1400436"/>
            <a:ext cx="793505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6. </a:t>
            </a:r>
            <a:r>
              <a:rPr lang="es-ES" sz="2400" b="1" dirty="0">
                <a:solidFill>
                  <a:srgbClr val="043B74"/>
                </a:solidFill>
              </a:rPr>
              <a:t>Plazo de entrega de documentación al SAI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 				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Plazos convocatoria investigadores:  25/11/2025 – 10/12/2025 (14:00 h).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Presentación telemática vía web de la Agencia Estatal de Investigación.</a:t>
            </a:r>
          </a:p>
          <a:p>
            <a:pPr algn="just"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5 de diciembre de 2025 </a:t>
            </a: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1600" dirty="0">
                <a:solidFill>
                  <a:srgbClr val="043B74"/>
                </a:solidFill>
              </a:rPr>
              <a:t>los departamentos interesados deben enviar un documento como </a:t>
            </a:r>
            <a:r>
              <a:rPr lang="es-ES" sz="1600" u="sng" dirty="0">
                <a:solidFill>
                  <a:srgbClr val="043B74"/>
                </a:solidFill>
              </a:rPr>
              <a:t>aval del interés </a:t>
            </a:r>
            <a:r>
              <a:rPr lang="es-ES" sz="1600" dirty="0">
                <a:solidFill>
                  <a:srgbClr val="043B74"/>
                </a:solidFill>
              </a:rPr>
              <a:t>para la revisión por el Vicerrectorado.</a:t>
            </a:r>
          </a:p>
          <a:p>
            <a:pPr algn="just"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11 de diciembre de 2025:</a:t>
            </a:r>
            <a:endParaRPr lang="es-ES" sz="1600" dirty="0">
              <a:solidFill>
                <a:srgbClr val="043B74"/>
              </a:solidFill>
            </a:endParaRPr>
          </a:p>
          <a:p>
            <a:pPr marL="1257300" lvl="2" indent="-34290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Documentación presentada a través de la web del Ministerio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Plazos convocatoria entidad:  25/11/2025 – 17/12/2025 (14:00 h).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61480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4. Ayudas para contratos Ramón y Cajal (RYC)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E9854A51-BDB1-4A8F-8D27-E741FD3999B5}"/>
              </a:ext>
            </a:extLst>
          </p:cNvPr>
          <p:cNvSpPr/>
          <p:nvPr/>
        </p:nvSpPr>
        <p:spPr>
          <a:xfrm>
            <a:off x="646804" y="1213008"/>
            <a:ext cx="793505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1. Objeto				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Incorporar personal investigador con trayectoria destacada en organismos de investigación españoles, para que adquiera competencias que les permitan obtener un puesto estable.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Enfoque especial: Incentivar la incorporación de investigadores/as que han desarrollado su actividad profesional en el extranjero.</a:t>
            </a:r>
          </a:p>
          <a:p>
            <a:pPr algn="just"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2. Duración: 5 años</a:t>
            </a:r>
          </a:p>
          <a:p>
            <a:pPr algn="just"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3. Financiación: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Primera fase: 38.270 €/año (retribución mínima: 36.720 €).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Segunda fase: 47.500 €/año (retribución mínima: 43.400 €).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  <a:sym typeface="Wingdings" panose="05000000000000000000" pitchFamily="2" charset="2"/>
              </a:rPr>
              <a:t>Ayuda adicional: 50.000 € para gastos de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4091968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Convocatorias abiertas de Investigación AEI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197B8B9-45C8-4374-8F4B-C4F7B96B0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1DCDC7C2-936A-430F-AA0B-8A04995D27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74018CA-CE9B-46A1-B7B3-37E9F2C90238}"/>
              </a:ext>
            </a:extLst>
          </p:cNvPr>
          <p:cNvSpPr txBox="1"/>
          <p:nvPr/>
        </p:nvSpPr>
        <p:spPr>
          <a:xfrm>
            <a:off x="606707" y="5832648"/>
            <a:ext cx="5292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43B7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gestion.proyectos.investigacion@uva.es</a:t>
            </a:r>
            <a:endParaRPr lang="es-ES" sz="2400" b="1" dirty="0">
              <a:solidFill>
                <a:srgbClr val="043B74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394E7D0-8382-413C-99C6-B0AD330942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9281" y="1083509"/>
            <a:ext cx="6585438" cy="149695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F264C58-B761-4943-BD22-54107A90E7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9118" y="2546438"/>
            <a:ext cx="6705763" cy="2552681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639FE335-4042-441F-83D8-4B04760789EE}"/>
              </a:ext>
            </a:extLst>
          </p:cNvPr>
          <p:cNvSpPr txBox="1"/>
          <p:nvPr/>
        </p:nvSpPr>
        <p:spPr>
          <a:xfrm>
            <a:off x="5435434" y="518631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hlinkClick r:id="rId8"/>
              </a:rPr>
              <a:t>https://investiga.uva.es/</a:t>
            </a:r>
            <a:endParaRPr lang="es-ES" dirty="0"/>
          </a:p>
          <a:p>
            <a:endParaRPr lang="es-ES" dirty="0"/>
          </a:p>
        </p:txBody>
      </p:sp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6380538E-0607-4927-8DFB-05E412228B8B}"/>
              </a:ext>
            </a:extLst>
          </p:cNvPr>
          <p:cNvCxnSpPr>
            <a:cxnSpLocks/>
          </p:cNvCxnSpPr>
          <p:nvPr/>
        </p:nvCxnSpPr>
        <p:spPr>
          <a:xfrm rot="16200000" flipV="1">
            <a:off x="5168674" y="5259224"/>
            <a:ext cx="371685" cy="2"/>
          </a:xfrm>
          <a:prstGeom prst="curvedConnector3">
            <a:avLst>
              <a:gd name="adj1" fmla="val 50000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: curvado 14">
            <a:extLst>
              <a:ext uri="{FF2B5EF4-FFF2-40B4-BE49-F238E27FC236}">
                <a16:creationId xmlns:a16="http://schemas.microsoft.com/office/drawing/2014/main" id="{42FEE386-8083-4291-8798-A4BE5929D712}"/>
              </a:ext>
            </a:extLst>
          </p:cNvPr>
          <p:cNvCxnSpPr>
            <a:cxnSpLocks/>
          </p:cNvCxnSpPr>
          <p:nvPr/>
        </p:nvCxnSpPr>
        <p:spPr>
          <a:xfrm rot="10800000">
            <a:off x="5981701" y="3262837"/>
            <a:ext cx="287214" cy="12700"/>
          </a:xfrm>
          <a:prstGeom prst="curvedConnector3">
            <a:avLst>
              <a:gd name="adj1" fmla="val 53061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990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27308"/>
            <a:ext cx="9144000" cy="3212611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Convocatorias abiertas de Investigación</a:t>
            </a:r>
          </a:p>
          <a:p>
            <a:endParaRPr lang="es-ES" sz="3200" dirty="0">
              <a:solidFill>
                <a:schemeClr val="bg1"/>
              </a:solidFill>
            </a:endParaRPr>
          </a:p>
          <a:p>
            <a:pPr algn="r"/>
            <a:r>
              <a:rPr lang="es-ES" sz="2800" dirty="0">
                <a:solidFill>
                  <a:schemeClr val="bg1"/>
                </a:solidFill>
              </a:rPr>
              <a:t>X Jornada de Investigación, Innovación y Transferencia</a:t>
            </a:r>
          </a:p>
          <a:p>
            <a:pPr algn="r"/>
            <a:r>
              <a:rPr lang="es-ES" sz="2800" dirty="0">
                <a:solidFill>
                  <a:schemeClr val="bg1"/>
                </a:solidFill>
              </a:rPr>
              <a:t>Valladolid, 28 de noviembre de 2025</a:t>
            </a:r>
          </a:p>
        </p:txBody>
      </p:sp>
      <p:pic>
        <p:nvPicPr>
          <p:cNvPr id="7" name="Imagen 6" descr="Texto&#10;&#10;Descripción generada automáticamente con confianza media">
            <a:extLst>
              <a:ext uri="{FF2B5EF4-FFF2-40B4-BE49-F238E27FC236}">
                <a16:creationId xmlns:a16="http://schemas.microsoft.com/office/drawing/2014/main" id="{D5291031-EB47-4502-B74A-64B78F3068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F94F79A-613B-4B66-92E7-91791E38AF0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7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6881"/>
            <a:ext cx="9144000" cy="1666239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</a:rPr>
              <a:t>Convocatorias abiertas de Investigación AEI</a:t>
            </a:r>
          </a:p>
        </p:txBody>
      </p:sp>
      <p:pic>
        <p:nvPicPr>
          <p:cNvPr id="7" name="Imagen 6" descr="Texto&#10;&#10;Descripción generada automáticamente con confianza media">
            <a:extLst>
              <a:ext uri="{FF2B5EF4-FFF2-40B4-BE49-F238E27FC236}">
                <a16:creationId xmlns:a16="http://schemas.microsoft.com/office/drawing/2014/main" id="{D5291031-EB47-4502-B74A-64B78F3068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F94F79A-613B-4B66-92E7-91791E38AF0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08671" y="2690109"/>
            <a:ext cx="7935058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Proyectos de Generación de Conocimiento y Actuaciones para la formación de personal investigador predoctoral</a:t>
            </a:r>
          </a:p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Proyectos en colaboración público-privada</a:t>
            </a:r>
          </a:p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Ayudas para contratos Juan de la Cierva</a:t>
            </a:r>
          </a:p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Ayudas para contratos Ramón y Cajal (RYC)</a:t>
            </a:r>
          </a:p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endParaRPr lang="es-ES" sz="2400" dirty="0">
              <a:solidFill>
                <a:srgbClr val="043B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9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1. Proyectos de Generación de Conocimiento y Actuaciones para la formación de personal investigador predoctoral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4D83EB6-BB13-456F-B839-AE14B6647F9A}"/>
              </a:ext>
            </a:extLst>
          </p:cNvPr>
          <p:cNvSpPr/>
          <p:nvPr/>
        </p:nvSpPr>
        <p:spPr>
          <a:xfrm>
            <a:off x="604471" y="1142663"/>
            <a:ext cx="793505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Objeto de la convocatoria: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Financiar proyectos de investigación para: 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Generar y avanzar en el conocimiento científico.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Resolver desafíos sociales, económicos y tecnológicos.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</a:endParaRPr>
          </a:p>
        </p:txBody>
      </p:sp>
      <p:pic>
        <p:nvPicPr>
          <p:cNvPr id="7" name="Imagen 6" descr="Texto&#10;&#10;Descripción generada automáticamente con confianza media">
            <a:extLst>
              <a:ext uri="{FF2B5EF4-FFF2-40B4-BE49-F238E27FC236}">
                <a16:creationId xmlns:a16="http://schemas.microsoft.com/office/drawing/2014/main" id="{9F1138DA-57C0-4CD8-B0EB-38DDE5C782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9" name="Imagen 8" descr="Logotipo&#10;&#10;Descripción generada automáticamente">
            <a:extLst>
              <a:ext uri="{FF2B5EF4-FFF2-40B4-BE49-F238E27FC236}">
                <a16:creationId xmlns:a16="http://schemas.microsoft.com/office/drawing/2014/main" id="{B2965DEB-5FC6-460A-954A-AB40F5EE689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graphicFrame>
        <p:nvGraphicFramePr>
          <p:cNvPr id="4" name="Tabla 9">
            <a:extLst>
              <a:ext uri="{FF2B5EF4-FFF2-40B4-BE49-F238E27FC236}">
                <a16:creationId xmlns:a16="http://schemas.microsoft.com/office/drawing/2014/main" id="{31EE5DDB-E52A-4783-9F7E-287D71A08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065589"/>
              </p:ext>
            </p:extLst>
          </p:nvPr>
        </p:nvGraphicFramePr>
        <p:xfrm>
          <a:off x="604471" y="3023575"/>
          <a:ext cx="793505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7529">
                  <a:extLst>
                    <a:ext uri="{9D8B030D-6E8A-4147-A177-3AD203B41FA5}">
                      <a16:colId xmlns:a16="http://schemas.microsoft.com/office/drawing/2014/main" val="3765486132"/>
                    </a:ext>
                  </a:extLst>
                </a:gridCol>
                <a:gridCol w="3967529">
                  <a:extLst>
                    <a:ext uri="{9D8B030D-6E8A-4147-A177-3AD203B41FA5}">
                      <a16:colId xmlns:a16="http://schemas.microsoft.com/office/drawing/2014/main" val="1408846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Proyectos de Generación de Conocimiento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Actuaciones para formación predoctoral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6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/>
                        <a:t>Investigación No Orientada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400" dirty="0"/>
                        <a:t>Contratos para tesis doctorales asociadas a proyectos financiados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232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400" dirty="0"/>
                        <a:t>Investigación Orientada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764087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CBF8D681-C50B-4BA4-B481-7BD24D88341D}"/>
              </a:ext>
            </a:extLst>
          </p:cNvPr>
          <p:cNvSpPr txBox="1"/>
          <p:nvPr/>
        </p:nvSpPr>
        <p:spPr>
          <a:xfrm>
            <a:off x="2188339" y="4814047"/>
            <a:ext cx="39626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buFont typeface="+mj-lt"/>
              <a:buAutoNum type="arabicPeriod"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inherit"/>
              </a:rPr>
              <a:t>Proyectos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inherit"/>
              </a:rPr>
              <a:t>Tipo A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inherit"/>
              </a:rPr>
              <a:t>: Jóvenes investigadores/as, dirigidos por uno/a o dos IP, con contribuciones científico-técnicas relevantes e innovadoras y capacidad de liderazgo.</a:t>
            </a:r>
          </a:p>
          <a:p>
            <a:pPr algn="just" fontAlgn="base">
              <a:buFont typeface="+mj-lt"/>
              <a:buAutoNum type="arabicPeriod"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inherit"/>
              </a:rPr>
              <a:t>Proyectos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inherit"/>
              </a:rPr>
              <a:t>Tipo B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inherit"/>
              </a:rPr>
              <a:t>: dirigidos por uno/a o dos IP con una trayectoria investigadora consolidada. Dentro del tipo B, se incluyen los proyectos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inherit"/>
              </a:rPr>
              <a:t> Tipo RTA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inherit"/>
              </a:rPr>
              <a:t>, exclusivamente Proyectos agrarios/alimentarios (INIA-CSIC-CCAA).</a:t>
            </a:r>
          </a:p>
          <a:p>
            <a:pPr algn="just"/>
            <a:endParaRPr lang="es-ES" sz="12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7101C90-24C0-4963-AEAB-0040CA757D20}"/>
              </a:ext>
            </a:extLst>
          </p:cNvPr>
          <p:cNvSpPr/>
          <p:nvPr/>
        </p:nvSpPr>
        <p:spPr>
          <a:xfrm>
            <a:off x="2188339" y="4724359"/>
            <a:ext cx="4024430" cy="165934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Conector: curvado 15">
            <a:extLst>
              <a:ext uri="{FF2B5EF4-FFF2-40B4-BE49-F238E27FC236}">
                <a16:creationId xmlns:a16="http://schemas.microsoft.com/office/drawing/2014/main" id="{7859E6B6-BA27-4387-A1DF-B3FAFB62A8FC}"/>
              </a:ext>
            </a:extLst>
          </p:cNvPr>
          <p:cNvCxnSpPr>
            <a:cxnSpLocks/>
          </p:cNvCxnSpPr>
          <p:nvPr/>
        </p:nvCxnSpPr>
        <p:spPr>
          <a:xfrm rot="16200000" flipV="1">
            <a:off x="1332131" y="4534043"/>
            <a:ext cx="708198" cy="641589"/>
          </a:xfrm>
          <a:prstGeom prst="curvedConnector3">
            <a:avLst>
              <a:gd name="adj1" fmla="val -3385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982C1508-C274-4692-9873-09965E90F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1544"/>
              </p:ext>
            </p:extLst>
          </p:nvPr>
        </p:nvGraphicFramePr>
        <p:xfrm>
          <a:off x="604470" y="4096417"/>
          <a:ext cx="793505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5207">
                  <a:extLst>
                    <a:ext uri="{9D8B030D-6E8A-4147-A177-3AD203B41FA5}">
                      <a16:colId xmlns:a16="http://schemas.microsoft.com/office/drawing/2014/main" val="2155952862"/>
                    </a:ext>
                  </a:extLst>
                </a:gridCol>
                <a:gridCol w="3959851">
                  <a:extLst>
                    <a:ext uri="{9D8B030D-6E8A-4147-A177-3AD203B41FA5}">
                      <a16:colId xmlns:a16="http://schemas.microsoft.com/office/drawing/2014/main" val="1749758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Duración: 3 o 4 años</a:t>
                      </a:r>
                    </a:p>
                  </a:txBody>
                  <a:tcPr>
                    <a:solidFill>
                      <a:srgbClr val="D9E0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Duración máxima: 4 años</a:t>
                      </a:r>
                    </a:p>
                  </a:txBody>
                  <a:tcPr>
                    <a:solidFill>
                      <a:srgbClr val="D9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226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65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1. Proyectos de Generación de Conocimiento y Actuaciones para la formación de personal investigador predoctoral</a:t>
            </a:r>
            <a:endParaRPr lang="es-ES" sz="4000" b="1" dirty="0">
              <a:solidFill>
                <a:schemeClr val="bg1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EEC41376-55EB-483F-B214-8BDB5CF26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5EDA704-4ADF-4EEB-A1CA-E39A9841C2D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9A90229-C494-44E1-BDD9-B4D06CE771D4}"/>
              </a:ext>
            </a:extLst>
          </p:cNvPr>
          <p:cNvSpPr/>
          <p:nvPr/>
        </p:nvSpPr>
        <p:spPr>
          <a:xfrm>
            <a:off x="578094" y="1142663"/>
            <a:ext cx="8539529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2. Entidades beneficiarias 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2400" u="sng" dirty="0">
                <a:solidFill>
                  <a:srgbClr val="043B74"/>
                </a:solidFill>
                <a:sym typeface="Wingdings" panose="05000000000000000000" pitchFamily="2" charset="2"/>
              </a:rPr>
              <a:t>Universidades públicas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3. Requisitos generales del Investigador/a Principal (IP)</a:t>
            </a:r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Grado de doctor/a obtenido antes del 01/01/2024.</a:t>
            </a:r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Vinculación profesional con la entidad solicitante.</a:t>
            </a:r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No estar contratado con cargo a fondos del Plan Estatal (salvo excepciones).</a:t>
            </a:r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Compatibilidad: No figurar como IP en más de una solicitud.</a:t>
            </a:r>
            <a:endParaRPr lang="es-ES" dirty="0">
              <a:solidFill>
                <a:srgbClr val="043B74"/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4. Requisitos generales del equipo de investigación</a:t>
            </a:r>
          </a:p>
          <a:p>
            <a:pPr marL="1257300" lvl="2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Doctor/a o titulación universitaria.</a:t>
            </a:r>
          </a:p>
          <a:p>
            <a:pPr marL="1257300" lvl="2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Cumplir vinculación profesional.</a:t>
            </a:r>
          </a:p>
          <a:p>
            <a:pPr marL="1257300" lvl="2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43B74"/>
                </a:solidFill>
              </a:rPr>
              <a:t>Compatibilidad: máximo 2 solicitudes como miembro.</a:t>
            </a:r>
          </a:p>
          <a:p>
            <a:pPr marL="1714500" lvl="3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s-ES" dirty="0">
                <a:solidFill>
                  <a:srgbClr val="043B74"/>
                </a:solidFill>
              </a:rPr>
              <a:t>Restricciones si participa en proyectos vigentes</a:t>
            </a:r>
            <a:r>
              <a:rPr lang="es-ES" sz="2400" dirty="0">
                <a:solidFill>
                  <a:srgbClr val="043B74"/>
                </a:solidFill>
              </a:rPr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69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1. Proyectos de Generación de Conocimiento y Actuaciones para la formación de personal investigador predoctoral</a:t>
            </a:r>
            <a:endParaRPr lang="es-ES" sz="4000" b="1" dirty="0">
              <a:solidFill>
                <a:schemeClr val="bg1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DBD17E71-9FE9-4CA5-A937-545EBCD9D8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CD5BACF0-494B-49BC-8E7C-74E78BA76BA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78DC62-A325-472D-B2DE-897BE59406D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9" t="1645" r="1468" b="1261"/>
          <a:stretch/>
        </p:blipFill>
        <p:spPr>
          <a:xfrm>
            <a:off x="193431" y="1186963"/>
            <a:ext cx="8734866" cy="443132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883A9CF-5E9B-4D79-B4E8-D49DD60F1D70}"/>
              </a:ext>
            </a:extLst>
          </p:cNvPr>
          <p:cNvSpPr txBox="1"/>
          <p:nvPr/>
        </p:nvSpPr>
        <p:spPr>
          <a:xfrm>
            <a:off x="703385" y="6075485"/>
            <a:ext cx="5002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043B74"/>
                </a:solidFill>
                <a:hlinkClick r:id="rId6"/>
              </a:rPr>
              <a:t>https://investiga.uva.es/gestion-y-resultados/convocatorias-de-investigación/</a:t>
            </a:r>
            <a:endParaRPr lang="es-ES" sz="1200" dirty="0"/>
          </a:p>
        </p:txBody>
      </p:sp>
      <p:cxnSp>
        <p:nvCxnSpPr>
          <p:cNvPr id="9" name="Conector: curvado 8">
            <a:extLst>
              <a:ext uri="{FF2B5EF4-FFF2-40B4-BE49-F238E27FC236}">
                <a16:creationId xmlns:a16="http://schemas.microsoft.com/office/drawing/2014/main" id="{08BAF682-31C7-43BE-9B9B-15A055A091C7}"/>
              </a:ext>
            </a:extLst>
          </p:cNvPr>
          <p:cNvCxnSpPr>
            <a:cxnSpLocks/>
          </p:cNvCxnSpPr>
          <p:nvPr/>
        </p:nvCxnSpPr>
        <p:spPr>
          <a:xfrm rot="16200000" flipV="1">
            <a:off x="482374" y="6015142"/>
            <a:ext cx="371685" cy="2"/>
          </a:xfrm>
          <a:prstGeom prst="curvedConnector3">
            <a:avLst>
              <a:gd name="adj1" fmla="val 50000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35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1. Proyectos de Generación de Conocimiento y Actuaciones para la formación de personal investigador predoctoral</a:t>
            </a:r>
            <a:endParaRPr lang="es-ES" sz="4000" b="1" dirty="0">
              <a:solidFill>
                <a:schemeClr val="bg1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EEC41376-55EB-483F-B214-8BDB5CF26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5EDA704-4ADF-4EEB-A1CA-E39A9841C2D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9A90229-C494-44E1-BDD9-B4D06CE771D4}"/>
              </a:ext>
            </a:extLst>
          </p:cNvPr>
          <p:cNvSpPr/>
          <p:nvPr/>
        </p:nvSpPr>
        <p:spPr>
          <a:xfrm>
            <a:off x="578094" y="1142663"/>
            <a:ext cx="85395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5. Gastos subvencionables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</a:endParaRPr>
          </a:p>
        </p:txBody>
      </p:sp>
      <p:graphicFrame>
        <p:nvGraphicFramePr>
          <p:cNvPr id="7" name="Tabla 9">
            <a:extLst>
              <a:ext uri="{FF2B5EF4-FFF2-40B4-BE49-F238E27FC236}">
                <a16:creationId xmlns:a16="http://schemas.microsoft.com/office/drawing/2014/main" id="{2A4FA953-531A-40FE-92AA-B9A90341A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659506"/>
              </p:ext>
            </p:extLst>
          </p:nvPr>
        </p:nvGraphicFramePr>
        <p:xfrm>
          <a:off x="661621" y="1749479"/>
          <a:ext cx="7820758" cy="401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379">
                  <a:extLst>
                    <a:ext uri="{9D8B030D-6E8A-4147-A177-3AD203B41FA5}">
                      <a16:colId xmlns:a16="http://schemas.microsoft.com/office/drawing/2014/main" val="3765486132"/>
                    </a:ext>
                  </a:extLst>
                </a:gridCol>
                <a:gridCol w="3910379">
                  <a:extLst>
                    <a:ext uri="{9D8B030D-6E8A-4147-A177-3AD203B41FA5}">
                      <a16:colId xmlns:a16="http://schemas.microsoft.com/office/drawing/2014/main" val="140884663"/>
                    </a:ext>
                  </a:extLst>
                </a:gridCol>
              </a:tblGrid>
              <a:tr h="329151">
                <a:tc>
                  <a:txBody>
                    <a:bodyPr/>
                    <a:lstStyle/>
                    <a:p>
                      <a:r>
                        <a:rPr lang="es-ES" sz="1600" dirty="0"/>
                        <a:t>Proyectos de Generación de Conocimiento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/>
                        <a:t>Actuaciones para formación predoctoral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60352"/>
                  </a:ext>
                </a:extLst>
              </a:tr>
              <a:tr h="2693504">
                <a:tc>
                  <a:txBody>
                    <a:bodyPr/>
                    <a:lstStyle/>
                    <a:p>
                      <a:r>
                        <a:rPr lang="es-ES" sz="1600" dirty="0"/>
                        <a:t>Costes directos: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(excepto IP y equipo de investigación).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Movilidad (viajes, estancias, seguros, visados).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Equipamiento científico-técnico y material fungible (excepto oficina).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Activos inmateriales (software técnico).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Solicitud y mantenimiento de derechos de propiedad industrial e intelectual.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Bases de datos, repositorios, bibliotecas técnicas.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Publicación y difusión de resultados.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Inscripción en congresos y organización de congresos.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Auditorías (máx. 1.200 €).</a:t>
                      </a:r>
                    </a:p>
                    <a:p>
                      <a:pPr marL="628650" lvl="1" indent="-171450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Subcontratación (máx. 25 %, ampliable con autorización).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endParaRPr lang="es-E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Contrato predoctoral (salario + cotización SS).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Indemnización por finalización de contrato.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Estancias en centros de I+D.</a:t>
                      </a: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Matrícula en enseñanzas de doctorado.</a:t>
                      </a:r>
                    </a:p>
                    <a:p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232464"/>
                  </a:ext>
                </a:extLst>
              </a:tr>
              <a:tr h="780660">
                <a:tc>
                  <a:txBody>
                    <a:bodyPr/>
                    <a:lstStyle/>
                    <a:p>
                      <a:r>
                        <a:rPr lang="es-ES" sz="1600" dirty="0"/>
                        <a:t>Costes indirectos:	</a:t>
                      </a:r>
                      <a:endParaRPr lang="es-ES" dirty="0">
                        <a:effectLst/>
                      </a:endParaRPr>
                    </a:p>
                    <a:p>
                      <a:pPr marL="628650" lvl="1" indent="-171450" algn="l" defTabSz="914400" rtl="0" eaLnBrk="1" latinLnBrk="0" hangingPunct="1">
                        <a:buFontTx/>
                        <a:buChar char="-"/>
                      </a:pPr>
                      <a:r>
                        <a:rPr lang="es-E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25 % sobre costes directos.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764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02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1. Proyectos de Generación de Conocimiento y Actuaciones para la formación de personal investigador predoctoral</a:t>
            </a:r>
            <a:endParaRPr lang="es-ES" sz="4000" b="1" dirty="0">
              <a:solidFill>
                <a:schemeClr val="bg1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EEC41376-55EB-483F-B214-8BDB5CF263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5EDA704-4ADF-4EEB-A1CA-E39A9841C2D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9A90229-C494-44E1-BDD9-B4D06CE771D4}"/>
              </a:ext>
            </a:extLst>
          </p:cNvPr>
          <p:cNvSpPr/>
          <p:nvPr/>
        </p:nvSpPr>
        <p:spPr>
          <a:xfrm>
            <a:off x="463794" y="1092201"/>
            <a:ext cx="853952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6. </a:t>
            </a:r>
            <a:r>
              <a:rPr lang="es-ES" sz="2400" b="1" dirty="0">
                <a:solidFill>
                  <a:srgbClr val="043B74"/>
                </a:solidFill>
              </a:rPr>
              <a:t>Plazo de entrega de documentación al SAI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 				</a:t>
            </a:r>
          </a:p>
          <a:p>
            <a:pPr algn="just"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Plazos convocatoria: 20/11/2025 – 16/12/2025 (14:00h)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02 de diciembre del 2025</a:t>
            </a:r>
            <a:r>
              <a:rPr lang="es-ES" sz="1600" dirty="0">
                <a:solidFill>
                  <a:srgbClr val="043B74"/>
                </a:solidFill>
              </a:rPr>
              <a:t> para su revisión </a:t>
            </a: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1600" dirty="0">
                <a:solidFill>
                  <a:srgbClr val="043B74"/>
                </a:solidFill>
              </a:rPr>
              <a:t>Borrador de la solicitud de la convocatoria </a:t>
            </a:r>
          </a:p>
          <a:p>
            <a:pPr algn="just" fontAlgn="base">
              <a:spcAft>
                <a:spcPts val="1200"/>
              </a:spcAft>
            </a:pPr>
            <a:r>
              <a:rPr lang="es-ES" sz="1600" b="1" dirty="0">
                <a:solidFill>
                  <a:srgbClr val="043B74"/>
                </a:solidFill>
              </a:rPr>
              <a:t>Antes del 10 de diciembre del 2025</a:t>
            </a:r>
            <a:r>
              <a:rPr lang="es-ES" sz="1600" dirty="0">
                <a:solidFill>
                  <a:srgbClr val="043B74"/>
                </a:solidFill>
              </a:rPr>
              <a:t>:</a:t>
            </a:r>
          </a:p>
          <a:p>
            <a:pPr marL="1257300" lvl="2" indent="-342900" algn="just" fontAlgn="base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Documentación presentada a través de la web del Ministerio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C5475AF-5E67-46A1-A841-D7700FAF8A88}"/>
              </a:ext>
            </a:extLst>
          </p:cNvPr>
          <p:cNvSpPr txBox="1"/>
          <p:nvPr/>
        </p:nvSpPr>
        <p:spPr>
          <a:xfrm>
            <a:off x="2429124" y="3310581"/>
            <a:ext cx="592412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just" fontAlgn="base">
              <a:spcAft>
                <a:spcPts val="1200"/>
              </a:spcAft>
            </a:pPr>
            <a:r>
              <a:rPr lang="es-ES" sz="1200" dirty="0">
                <a:solidFill>
                  <a:srgbClr val="043B74"/>
                </a:solidFill>
              </a:rPr>
              <a:t>Para </a:t>
            </a:r>
            <a:r>
              <a:rPr lang="es-ES" sz="1200" u="sng" dirty="0">
                <a:solidFill>
                  <a:srgbClr val="043B74"/>
                </a:solidFill>
              </a:rPr>
              <a:t>los investigadores de otra entidad</a:t>
            </a:r>
            <a:r>
              <a:rPr lang="es-ES" sz="1200" dirty="0">
                <a:solidFill>
                  <a:srgbClr val="043B74"/>
                </a:solidFill>
              </a:rPr>
              <a:t>, autorización de dicha entidad y compromiso de vinculación durante todo el proyecto con la misma.</a:t>
            </a:r>
          </a:p>
          <a:p>
            <a:pPr lvl="2" algn="just" fontAlgn="base">
              <a:spcAft>
                <a:spcPts val="1200"/>
              </a:spcAft>
            </a:pPr>
            <a:r>
              <a:rPr lang="es-ES" sz="1200" dirty="0">
                <a:solidFill>
                  <a:srgbClr val="043B74"/>
                </a:solidFill>
              </a:rPr>
              <a:t>Para </a:t>
            </a:r>
            <a:r>
              <a:rPr lang="es-ES" sz="1200" u="sng" dirty="0">
                <a:solidFill>
                  <a:srgbClr val="043B74"/>
                </a:solidFill>
              </a:rPr>
              <a:t>investigadores Ayudante doctor acreditados PDI Permanente </a:t>
            </a:r>
            <a:r>
              <a:rPr lang="es-ES" sz="1200" dirty="0">
                <a:solidFill>
                  <a:srgbClr val="043B74"/>
                </a:solidFill>
              </a:rPr>
              <a:t>(acreditado a contratado doctor, PPL o PTUN), documentación acreditativa.</a:t>
            </a:r>
          </a:p>
          <a:p>
            <a:pPr lvl="2" algn="just" fontAlgn="base">
              <a:spcAft>
                <a:spcPts val="1200"/>
              </a:spcAft>
            </a:pPr>
            <a:r>
              <a:rPr lang="es-ES" sz="1200" dirty="0">
                <a:solidFill>
                  <a:srgbClr val="043B74"/>
                </a:solidFill>
              </a:rPr>
              <a:t>Para </a:t>
            </a:r>
            <a:r>
              <a:rPr lang="es-ES" sz="1200" u="sng" dirty="0">
                <a:solidFill>
                  <a:srgbClr val="043B74"/>
                </a:solidFill>
              </a:rPr>
              <a:t>PRAS Asociado</a:t>
            </a:r>
            <a:r>
              <a:rPr lang="es-ES" sz="1200" dirty="0">
                <a:solidFill>
                  <a:srgbClr val="043B74"/>
                </a:solidFill>
              </a:rPr>
              <a:t>, Declaración Responsable de las horas disponibles para Investigación.</a:t>
            </a:r>
          </a:p>
          <a:p>
            <a:pPr lvl="2" algn="just" fontAlgn="base">
              <a:spcAft>
                <a:spcPts val="1200"/>
              </a:spcAft>
            </a:pPr>
            <a:r>
              <a:rPr lang="es-ES" sz="1200" dirty="0">
                <a:solidFill>
                  <a:srgbClr val="043B74"/>
                </a:solidFill>
              </a:rPr>
              <a:t>Para </a:t>
            </a:r>
            <a:r>
              <a:rPr lang="es-ES" sz="1200" u="sng" dirty="0">
                <a:solidFill>
                  <a:srgbClr val="043B74"/>
                </a:solidFill>
              </a:rPr>
              <a:t>PTGAS/personal técnico de apoyo</a:t>
            </a:r>
            <a:r>
              <a:rPr lang="es-ES" sz="1200" dirty="0">
                <a:solidFill>
                  <a:srgbClr val="043B74"/>
                </a:solidFill>
              </a:rPr>
              <a:t>, autorización del Sr. Gerente de la UVA (modelo en el apartado documentos, nos indican que los formularios una vez cumplimentados debidamente y con la firma del responsable del proyecto se remitirán a la firma del Sr. Gerente para su autorización por el portafirmas).</a:t>
            </a:r>
          </a:p>
          <a:p>
            <a:endParaRPr lang="es-ES" sz="140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9BF740B-DBB0-4A21-AB91-16D2ED61FBB1}"/>
              </a:ext>
            </a:extLst>
          </p:cNvPr>
          <p:cNvSpPr/>
          <p:nvPr/>
        </p:nvSpPr>
        <p:spPr>
          <a:xfrm>
            <a:off x="3010634" y="3261763"/>
            <a:ext cx="5533095" cy="25040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: curvado 8">
            <a:extLst>
              <a:ext uri="{FF2B5EF4-FFF2-40B4-BE49-F238E27FC236}">
                <a16:creationId xmlns:a16="http://schemas.microsoft.com/office/drawing/2014/main" id="{42E8101C-7E30-4619-BAA1-EA26E3D56F30}"/>
              </a:ext>
            </a:extLst>
          </p:cNvPr>
          <p:cNvCxnSpPr>
            <a:cxnSpLocks/>
          </p:cNvCxnSpPr>
          <p:nvPr/>
        </p:nvCxnSpPr>
        <p:spPr>
          <a:xfrm rot="16200000" flipV="1">
            <a:off x="2075025" y="3446690"/>
            <a:ext cx="708198" cy="641589"/>
          </a:xfrm>
          <a:prstGeom prst="curvedConnector3">
            <a:avLst>
              <a:gd name="adj1" fmla="val -3385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938C6D-3311-4840-AAEE-C6E697C000B5}"/>
              </a:ext>
            </a:extLst>
          </p:cNvPr>
          <p:cNvSpPr txBox="1"/>
          <p:nvPr/>
        </p:nvSpPr>
        <p:spPr>
          <a:xfrm>
            <a:off x="463794" y="6006014"/>
            <a:ext cx="5292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43B7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gestion.proyectos.investigacion@uva.es</a:t>
            </a:r>
            <a:endParaRPr lang="es-ES" sz="2400" b="1" dirty="0">
              <a:solidFill>
                <a:srgbClr val="043B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702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2. Proyectos en colaboración público-privada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3A7A194C-AC31-484C-9F33-6771A01E02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10" name="Imagen 9" descr="Logotipo&#10;&#10;Descripción generada automáticamente">
            <a:extLst>
              <a:ext uri="{FF2B5EF4-FFF2-40B4-BE49-F238E27FC236}">
                <a16:creationId xmlns:a16="http://schemas.microsoft.com/office/drawing/2014/main" id="{F42B19A0-7509-4375-BA9D-3CBC27A29BF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DEAEB41A-9560-4060-BDD2-088A4004C135}"/>
              </a:ext>
            </a:extLst>
          </p:cNvPr>
          <p:cNvSpPr/>
          <p:nvPr/>
        </p:nvSpPr>
        <p:spPr>
          <a:xfrm>
            <a:off x="604471" y="1142663"/>
            <a:ext cx="793505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just">
              <a:lnSpc>
                <a:spcPct val="10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s-ES" sz="2400" dirty="0">
                <a:solidFill>
                  <a:srgbClr val="043B74"/>
                </a:solidFill>
              </a:rPr>
              <a:t>Objeto de la convocatoria: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dirty="0">
                <a:solidFill>
                  <a:srgbClr val="043B74"/>
                </a:solidFill>
              </a:rPr>
              <a:t>Financiar proyectos de desarrollo experimental en colaboración efectivo para: 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Validar y desarrollar nuevas tecnologías, productos y servicios.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Movilizar inversión privada, generar empleo y mejorar la competitividad empresarial.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Impulsar transferencia de conocimiento y colaboración público-privada.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</a:rPr>
              <a:t>2. Entidades beneficiarias </a:t>
            </a: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 </a:t>
            </a:r>
            <a:r>
              <a:rPr lang="es-ES" sz="2400" u="sng" dirty="0">
                <a:solidFill>
                  <a:srgbClr val="043B74"/>
                </a:solidFill>
                <a:sym typeface="Wingdings" panose="05000000000000000000" pitchFamily="2" charset="2"/>
              </a:rPr>
              <a:t>Universidades públicas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3. Participación mínima: 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Al menos una empresa y un organismo de investigación.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  <a:sym typeface="Wingdings" panose="05000000000000000000" pitchFamily="2" charset="2"/>
              </a:rPr>
              <a:t>Mínimo 2 entidades.</a:t>
            </a:r>
          </a:p>
        </p:txBody>
      </p:sp>
    </p:spTree>
    <p:extLst>
      <p:ext uri="{BB962C8B-B14F-4D97-AF65-F5344CB8AC3E}">
        <p14:creationId xmlns:p14="http://schemas.microsoft.com/office/powerpoint/2010/main" val="1995265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A2F1E37-7257-42E5-86D6-7D4F92F1D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833120"/>
          </a:xfrm>
          <a:solidFill>
            <a:srgbClr val="043B74"/>
          </a:solidFill>
        </p:spPr>
        <p:txBody>
          <a:bodyPr anchor="ctr" anchorCtr="0">
            <a:noAutofit/>
          </a:bodyPr>
          <a:lstStyle/>
          <a:p>
            <a:r>
              <a:rPr lang="es-ES" sz="2800" b="1" dirty="0">
                <a:solidFill>
                  <a:schemeClr val="bg1"/>
                </a:solidFill>
              </a:rPr>
              <a:t>2. Proyectos en colaboración público-privada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FC79C7E-4E4B-4D0A-AD32-98A6A1C6CDD5}"/>
              </a:ext>
            </a:extLst>
          </p:cNvPr>
          <p:cNvSpPr txBox="1">
            <a:spLocks/>
          </p:cNvSpPr>
          <p:nvPr/>
        </p:nvSpPr>
        <p:spPr>
          <a:xfrm>
            <a:off x="84667" y="2923930"/>
            <a:ext cx="9059333" cy="2186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00000"/>
              </a:lnSpc>
              <a:buFont typeface="+mj-lt"/>
              <a:buAutoNum type="arabicPeriod"/>
            </a:pPr>
            <a:endParaRPr lang="es-ES" sz="3200" dirty="0">
              <a:solidFill>
                <a:srgbClr val="043B74"/>
              </a:solidFill>
            </a:endParaRPr>
          </a:p>
        </p:txBody>
      </p:sp>
      <p:pic>
        <p:nvPicPr>
          <p:cNvPr id="4" name="Imagen 3" descr="Texto&#10;&#10;Descripción generada automáticamente con confianza media">
            <a:extLst>
              <a:ext uri="{FF2B5EF4-FFF2-40B4-BE49-F238E27FC236}">
                <a16:creationId xmlns:a16="http://schemas.microsoft.com/office/drawing/2014/main" id="{7D9E62FD-D9D1-43B4-B21E-CB58719B8F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9162" y="5930863"/>
            <a:ext cx="769135" cy="769135"/>
          </a:xfrm>
          <a:prstGeom prst="rect">
            <a:avLst/>
          </a:prstGeom>
        </p:spPr>
      </p:pic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8FC0EAA3-0AE9-4091-835B-48910301D7D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877" y="5937294"/>
            <a:ext cx="1006557" cy="681884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6357F64A-F25E-4503-A37A-DD0C242E7C13}"/>
              </a:ext>
            </a:extLst>
          </p:cNvPr>
          <p:cNvSpPr/>
          <p:nvPr/>
        </p:nvSpPr>
        <p:spPr>
          <a:xfrm>
            <a:off x="894617" y="1674673"/>
            <a:ext cx="793505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4. Presupuesto mínimo: 350.000 € (costes directos).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Cada entidad debe presentar su presupuesto propio.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Participación mínima por entidad: 10% presupuesto total.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Participación empresarial ≥  51% presupuesto total.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rgbClr val="043B74"/>
                </a:solidFill>
              </a:rPr>
              <a:t>Ninguna entidad &gt;70%.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s-ES" sz="2400" dirty="0">
                <a:solidFill>
                  <a:srgbClr val="043B74"/>
                </a:solidFill>
                <a:sym typeface="Wingdings" panose="05000000000000000000" pitchFamily="2" charset="2"/>
              </a:rPr>
              <a:t>5. Duración: 3 años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1600" dirty="0">
              <a:solidFill>
                <a:srgbClr val="043B74"/>
              </a:solidFill>
              <a:sym typeface="Wingdings" panose="05000000000000000000" pitchFamily="2" charset="2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s-ES" sz="2400" dirty="0">
              <a:solidFill>
                <a:srgbClr val="043B74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22298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ba3a218-a691-4864-8b93-86a11c08ab3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5D79CFCF4A624B82A44F0AF343F56D" ma:contentTypeVersion="16" ma:contentTypeDescription="Crear nuevo documento." ma:contentTypeScope="" ma:versionID="0c45a1afb71df445ea9948dc491b4f0d">
  <xsd:schema xmlns:xsd="http://www.w3.org/2001/XMLSchema" xmlns:xs="http://www.w3.org/2001/XMLSchema" xmlns:p="http://schemas.microsoft.com/office/2006/metadata/properties" xmlns:ns3="4f9127e8-fbc1-44a7-9e89-19f39df763f5" xmlns:ns4="aba3a218-a691-4864-8b93-86a11c08ab3f" targetNamespace="http://schemas.microsoft.com/office/2006/metadata/properties" ma:root="true" ma:fieldsID="22a8d3179b70c57f71c02e32742be7c1" ns3:_="" ns4:_="">
    <xsd:import namespace="4f9127e8-fbc1-44a7-9e89-19f39df763f5"/>
    <xsd:import namespace="aba3a218-a691-4864-8b93-86a11c08ab3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OCR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9127e8-fbc1-44a7-9e89-19f39df763f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3a218-a691-4864-8b93-86a11c08ab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3EDEF1-2177-48E4-8D0A-1CFD95CD747C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aba3a218-a691-4864-8b93-86a11c08ab3f"/>
    <ds:schemaRef ds:uri="4f9127e8-fbc1-44a7-9e89-19f39df763f5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83934E6-D309-487E-A32E-0B9A0F1913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9127e8-fbc1-44a7-9e89-19f39df763f5"/>
    <ds:schemaRef ds:uri="aba3a218-a691-4864-8b93-86a11c08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CC147E-65EC-449D-8CBE-5AE359FBBF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3635</TotalTime>
  <Words>1710</Words>
  <Application>Microsoft Office PowerPoint</Application>
  <PresentationFormat>Presentación en pantalla (4:3)</PresentationFormat>
  <Paragraphs>191</Paragraphs>
  <Slides>18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inherit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Felix Lopez</dc:creator>
  <cp:lastModifiedBy>MARIA EUGENIA</cp:lastModifiedBy>
  <cp:revision>210</cp:revision>
  <dcterms:created xsi:type="dcterms:W3CDTF">2021-02-27T19:03:54Z</dcterms:created>
  <dcterms:modified xsi:type="dcterms:W3CDTF">2025-12-03T10:57:38Z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0x0101001B5D79CFCF4A624B82A44F0AF343F56D</vt:lpwstr>
  </property>
</Properties>
</file>