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2"/>
  </p:notesMasterIdLst>
  <p:sldIdLst>
    <p:sldId id="256" r:id="rId6"/>
    <p:sldId id="264" r:id="rId7"/>
    <p:sldId id="279" r:id="rId8"/>
    <p:sldId id="289" r:id="rId9"/>
    <p:sldId id="288" r:id="rId10"/>
    <p:sldId id="280" r:id="rId11"/>
    <p:sldId id="287" r:id="rId12"/>
    <p:sldId id="307" r:id="rId13"/>
    <p:sldId id="308" r:id="rId14"/>
    <p:sldId id="328" r:id="rId15"/>
    <p:sldId id="309" r:id="rId16"/>
    <p:sldId id="316" r:id="rId17"/>
    <p:sldId id="317" r:id="rId18"/>
    <p:sldId id="318" r:id="rId19"/>
    <p:sldId id="314" r:id="rId20"/>
    <p:sldId id="312" r:id="rId21"/>
    <p:sldId id="340" r:id="rId22"/>
    <p:sldId id="324" r:id="rId23"/>
    <p:sldId id="332" r:id="rId24"/>
    <p:sldId id="313" r:id="rId25"/>
    <p:sldId id="315" r:id="rId26"/>
    <p:sldId id="327" r:id="rId27"/>
    <p:sldId id="319" r:id="rId28"/>
    <p:sldId id="320" r:id="rId29"/>
    <p:sldId id="325" r:id="rId30"/>
    <p:sldId id="329" r:id="rId31"/>
    <p:sldId id="330" r:id="rId32"/>
    <p:sldId id="331" r:id="rId33"/>
    <p:sldId id="333" r:id="rId34"/>
    <p:sldId id="334" r:id="rId35"/>
    <p:sldId id="335" r:id="rId36"/>
    <p:sldId id="337" r:id="rId37"/>
    <p:sldId id="338" r:id="rId38"/>
    <p:sldId id="336" r:id="rId39"/>
    <p:sldId id="339" r:id="rId40"/>
    <p:sldId id="263" r:id="rId41"/>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03" autoAdjust="0"/>
  </p:normalViewPr>
  <p:slideViewPr>
    <p:cSldViewPr snapToGrid="0">
      <p:cViewPr varScale="1">
        <p:scale>
          <a:sx n="64" d="100"/>
          <a:sy n="64" d="100"/>
        </p:scale>
        <p:origin x="894" y="72"/>
      </p:cViewPr>
      <p:guideLst/>
    </p:cSldViewPr>
  </p:slideViewPr>
  <p:notesTextViewPr>
    <p:cViewPr>
      <p:scale>
        <a:sx n="1" d="1"/>
        <a:sy n="1" d="1"/>
      </p:scale>
      <p:origin x="0" y="0"/>
    </p:cViewPr>
  </p:notesTextViewPr>
  <p:sorterViewPr>
    <p:cViewPr>
      <p:scale>
        <a:sx n="100" d="100"/>
        <a:sy n="100" d="100"/>
      </p:scale>
      <p:origin x="0" y="-3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A20CE4D-79EF-4BAC-9390-C85DD75A4591}"/>
              </a:ext>
            </a:extLst>
          </p:cNvPr>
          <p:cNvSpPr txBox="1">
            <a:spLocks noGrp="1"/>
          </p:cNvSpPr>
          <p:nvPr>
            <p:ph type="hdr" sz="quarter"/>
          </p:nvPr>
        </p:nvSpPr>
        <p:spPr>
          <a:xfrm>
            <a:off x="1" y="0"/>
            <a:ext cx="2945657" cy="498056"/>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stStyle>
          <a:p>
            <a:pPr lvl="0"/>
            <a:endParaRPr lang="es-ES" dirty="0"/>
          </a:p>
        </p:txBody>
      </p:sp>
      <p:sp>
        <p:nvSpPr>
          <p:cNvPr id="3" name="Marcador de fecha 2">
            <a:extLst>
              <a:ext uri="{FF2B5EF4-FFF2-40B4-BE49-F238E27FC236}">
                <a16:creationId xmlns:a16="http://schemas.microsoft.com/office/drawing/2014/main" id="{A6967805-0AE5-4845-984E-022C8EDB1E43}"/>
              </a:ext>
            </a:extLst>
          </p:cNvPr>
          <p:cNvSpPr txBox="1">
            <a:spLocks noGrp="1"/>
          </p:cNvSpPr>
          <p:nvPr>
            <p:ph type="dt" idx="1"/>
          </p:nvPr>
        </p:nvSpPr>
        <p:spPr>
          <a:xfrm>
            <a:off x="3850447" y="0"/>
            <a:ext cx="2945657" cy="498056"/>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stStyle>
          <a:p>
            <a:pPr lvl="0"/>
            <a:fld id="{BBC43A42-33C6-41D6-B039-8B403DCF3143}" type="datetime1">
              <a:rPr lang="es-ES"/>
              <a:pPr lvl="0"/>
              <a:t>03/12/2025</a:t>
            </a:fld>
            <a:endParaRPr lang="es-ES" dirty="0"/>
          </a:p>
        </p:txBody>
      </p:sp>
      <p:sp>
        <p:nvSpPr>
          <p:cNvPr id="4" name="Marcador de imagen de diapositiva 3">
            <a:extLst>
              <a:ext uri="{FF2B5EF4-FFF2-40B4-BE49-F238E27FC236}">
                <a16:creationId xmlns:a16="http://schemas.microsoft.com/office/drawing/2014/main" id="{544BB967-D969-4BB5-A09A-A26F3FD9E684}"/>
              </a:ext>
            </a:extLst>
          </p:cNvPr>
          <p:cNvSpPr>
            <a:spLocks noGrp="1" noRot="1" noChangeAspect="1"/>
          </p:cNvSpPr>
          <p:nvPr>
            <p:ph type="sldImg" idx="2"/>
          </p:nvPr>
        </p:nvSpPr>
        <p:spPr>
          <a:xfrm>
            <a:off x="420688" y="1239838"/>
            <a:ext cx="5956300" cy="3351212"/>
          </a:xfrm>
          <a:prstGeom prst="rect">
            <a:avLst/>
          </a:prstGeom>
          <a:noFill/>
          <a:ln w="12701">
            <a:solidFill>
              <a:srgbClr val="000000"/>
            </a:solidFill>
            <a:prstDash val="solid"/>
          </a:ln>
        </p:spPr>
      </p:sp>
      <p:sp>
        <p:nvSpPr>
          <p:cNvPr id="5" name="Marcador de notas 4">
            <a:extLst>
              <a:ext uri="{FF2B5EF4-FFF2-40B4-BE49-F238E27FC236}">
                <a16:creationId xmlns:a16="http://schemas.microsoft.com/office/drawing/2014/main" id="{A8431CFC-16E5-40CF-A8EA-7D655A3A534B}"/>
              </a:ext>
            </a:extLst>
          </p:cNvPr>
          <p:cNvSpPr txBox="1">
            <a:spLocks noGrp="1"/>
          </p:cNvSpPr>
          <p:nvPr>
            <p:ph type="body" sz="quarter" idx="3"/>
          </p:nvPr>
        </p:nvSpPr>
        <p:spPr>
          <a:xfrm>
            <a:off x="679765" y="4777198"/>
            <a:ext cx="5438137" cy="3908614"/>
          </a:xfrm>
          <a:prstGeom prst="rect">
            <a:avLst/>
          </a:prstGeom>
          <a:noFill/>
          <a:ln>
            <a:noFill/>
          </a:ln>
        </p:spPr>
        <p:txBody>
          <a:bodyPr vert="horz" wrap="square" lIns="91440" tIns="45720" rIns="91440" bIns="45720" anchor="t" anchorCtr="0" compatLnSpc="1">
            <a:no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a:extLst>
              <a:ext uri="{FF2B5EF4-FFF2-40B4-BE49-F238E27FC236}">
                <a16:creationId xmlns:a16="http://schemas.microsoft.com/office/drawing/2014/main" id="{40C94464-67D0-4518-9AAB-46B7816822F0}"/>
              </a:ext>
            </a:extLst>
          </p:cNvPr>
          <p:cNvSpPr txBox="1">
            <a:spLocks noGrp="1"/>
          </p:cNvSpPr>
          <p:nvPr>
            <p:ph type="ftr" sz="quarter" idx="4"/>
          </p:nvPr>
        </p:nvSpPr>
        <p:spPr>
          <a:xfrm>
            <a:off x="1" y="9428585"/>
            <a:ext cx="2945657" cy="498056"/>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stStyle>
          <a:p>
            <a:pPr lvl="0"/>
            <a:endParaRPr lang="es-ES" dirty="0"/>
          </a:p>
        </p:txBody>
      </p:sp>
      <p:sp>
        <p:nvSpPr>
          <p:cNvPr id="7" name="Marcador de número de diapositiva 6">
            <a:extLst>
              <a:ext uri="{FF2B5EF4-FFF2-40B4-BE49-F238E27FC236}">
                <a16:creationId xmlns:a16="http://schemas.microsoft.com/office/drawing/2014/main" id="{31089CEC-5E3B-426B-8A5F-71E7B41409EF}"/>
              </a:ext>
            </a:extLst>
          </p:cNvPr>
          <p:cNvSpPr txBox="1">
            <a:spLocks noGrp="1"/>
          </p:cNvSpPr>
          <p:nvPr>
            <p:ph type="sldNum" sz="quarter" idx="5"/>
          </p:nvPr>
        </p:nvSpPr>
        <p:spPr>
          <a:xfrm>
            <a:off x="3850447" y="9428585"/>
            <a:ext cx="2945657" cy="498056"/>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stStyle>
          <a:p>
            <a:pPr lvl="0"/>
            <a:fld id="{4DE5CAED-767C-44A9-A044-10C0C5FE64FA}" type="slidenum">
              <a:t>‹Nº›</a:t>
            </a:fld>
            <a:endParaRPr lang="es-ES" dirty="0"/>
          </a:p>
        </p:txBody>
      </p:sp>
    </p:spTree>
    <p:extLst>
      <p:ext uri="{BB962C8B-B14F-4D97-AF65-F5344CB8AC3E}">
        <p14:creationId xmlns:p14="http://schemas.microsoft.com/office/powerpoint/2010/main" val="334650056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lvl="0"/>
            <a:fld id="{4DE5CAED-767C-44A9-A044-10C0C5FE64FA}" type="slidenum">
              <a:rPr lang="es-ES" smtClean="0"/>
              <a:t>19</a:t>
            </a:fld>
            <a:endParaRPr lang="es-ES" dirty="0"/>
          </a:p>
        </p:txBody>
      </p:sp>
    </p:spTree>
    <p:extLst>
      <p:ext uri="{BB962C8B-B14F-4D97-AF65-F5344CB8AC3E}">
        <p14:creationId xmlns:p14="http://schemas.microsoft.com/office/powerpoint/2010/main" val="436463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ORTADA">
    <p:bg>
      <p:bgPr>
        <a:blipFill>
          <a:blip r:embed="rId2"/>
          <a:stretch>
            <a:fillRect/>
          </a:stretch>
        </a:blipFill>
        <a:effectLst/>
      </p:bgPr>
    </p:bg>
    <p:spTree>
      <p:nvGrpSpPr>
        <p:cNvPr id="1" name=""/>
        <p:cNvGrpSpPr/>
        <p:nvPr/>
      </p:nvGrpSpPr>
      <p:grpSpPr>
        <a:xfrm>
          <a:off x="0" y="0"/>
          <a:ext cx="0" cy="0"/>
          <a:chOff x="0" y="0"/>
          <a:chExt cx="0" cy="0"/>
        </a:xfrm>
      </p:grpSpPr>
      <p:sp>
        <p:nvSpPr>
          <p:cNvPr id="2" name="Título 6">
            <a:extLst>
              <a:ext uri="{FF2B5EF4-FFF2-40B4-BE49-F238E27FC236}">
                <a16:creationId xmlns:a16="http://schemas.microsoft.com/office/drawing/2014/main" id="{AC0E6802-0DBF-4182-A94F-5C2C14FBE3C2}"/>
              </a:ext>
            </a:extLst>
          </p:cNvPr>
          <p:cNvSpPr txBox="1">
            <a:spLocks noGrp="1"/>
          </p:cNvSpPr>
          <p:nvPr>
            <p:ph type="title"/>
          </p:nvPr>
        </p:nvSpPr>
        <p:spPr>
          <a:xfrm>
            <a:off x="7339916" y="3521674"/>
            <a:ext cx="4409300" cy="2125358"/>
          </a:xfrm>
          <a:prstGeom prst="rect">
            <a:avLst/>
          </a:prstGeom>
          <a:noFill/>
          <a:ln>
            <a:noFill/>
          </a:ln>
        </p:spPr>
        <p:txBody>
          <a:bodyPr vert="horz" wrap="square" lIns="91440" tIns="45720" rIns="91440" bIns="45720" anchor="b" anchorCtr="0" compatLnSpc="1">
            <a:noAutofit/>
          </a:bodyPr>
          <a:lstStyle>
            <a:lvl1pPr marL="0" marR="0" lvl="0" indent="0" algn="r" fontAlgn="auto">
              <a:spcBef>
                <a:spcPts val="0"/>
              </a:spcBef>
              <a:spcAft>
                <a:spcPts val="0"/>
              </a:spcAft>
              <a:tabLst/>
              <a:defRPr lang="es-ES" sz="3200" b="0" i="0" u="none" strike="noStrike" cap="none" spc="0" baseline="0">
                <a:solidFill>
                  <a:srgbClr val="FFFFFF"/>
                </a:solidFill>
                <a:uFillTx/>
                <a:latin typeface="Consolas"/>
              </a:defRPr>
            </a:lvl1pPr>
          </a:lstStyle>
          <a:p>
            <a:pPr lvl="0"/>
            <a:r>
              <a:rPr lang="es-ES"/>
              <a:t>Haga clic para modificar el estilo de título del patrón</a:t>
            </a:r>
          </a:p>
        </p:txBody>
      </p:sp>
      <p:sp>
        <p:nvSpPr>
          <p:cNvPr id="3" name="Marcador de texto 8">
            <a:extLst>
              <a:ext uri="{FF2B5EF4-FFF2-40B4-BE49-F238E27FC236}">
                <a16:creationId xmlns:a16="http://schemas.microsoft.com/office/drawing/2014/main" id="{73CE056A-FB9A-4A29-AFD5-CAB7AD81D4BC}"/>
              </a:ext>
            </a:extLst>
          </p:cNvPr>
          <p:cNvSpPr txBox="1">
            <a:spLocks noGrp="1"/>
          </p:cNvSpPr>
          <p:nvPr>
            <p:ph type="body" sz="quarter" idx="4294967295"/>
          </p:nvPr>
        </p:nvSpPr>
        <p:spPr>
          <a:xfrm>
            <a:off x="7340602" y="5770558"/>
            <a:ext cx="4408486" cy="1087441"/>
          </a:xfrm>
          <a:prstGeom prst="rect">
            <a:avLst/>
          </a:prstGeom>
          <a:noFill/>
          <a:ln>
            <a:noFill/>
          </a:ln>
        </p:spPr>
        <p:txBody>
          <a:bodyPr vert="horz" wrap="square" lIns="91440" tIns="45720" rIns="91440" bIns="45720" anchor="t" anchorCtr="0" compatLnSpc="1">
            <a:noAutofit/>
          </a:bodyPr>
          <a:lstStyle>
            <a:lvl1pPr marL="0" marR="0" lvl="0" indent="0" algn="r" fontAlgn="auto">
              <a:spcAft>
                <a:spcPts val="0"/>
              </a:spcAft>
              <a:buNone/>
              <a:tabLst/>
              <a:defRPr lang="es-ES" sz="1600" b="0" i="0" u="none" strike="noStrike" cap="none" spc="0" baseline="0">
                <a:solidFill>
                  <a:srgbClr val="1A1A1A"/>
                </a:solidFill>
                <a:uFillTx/>
                <a:latin typeface="Consolas"/>
              </a:defRPr>
            </a:lvl1pPr>
          </a:lstStyle>
          <a:p>
            <a:pPr lvl="0"/>
            <a:r>
              <a:rPr lang="es-ES"/>
              <a:t>SUBTÍTULO</a:t>
            </a:r>
          </a:p>
        </p:txBody>
      </p:sp>
    </p:spTree>
    <p:extLst>
      <p:ext uri="{BB962C8B-B14F-4D97-AF65-F5344CB8AC3E}">
        <p14:creationId xmlns:p14="http://schemas.microsoft.com/office/powerpoint/2010/main" val="2971209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ÍNDICE/SEPARADOR">
    <p:bg>
      <p:bgPr>
        <a:blipFill>
          <a:blip r:embed="rId2"/>
          <a:stretch>
            <a:fillRect/>
          </a:stretch>
        </a:blipFill>
        <a:effectLst/>
      </p:bgPr>
    </p:bg>
    <p:spTree>
      <p:nvGrpSpPr>
        <p:cNvPr id="1" name=""/>
        <p:cNvGrpSpPr/>
        <p:nvPr/>
      </p:nvGrpSpPr>
      <p:grpSpPr>
        <a:xfrm>
          <a:off x="0" y="0"/>
          <a:ext cx="0" cy="0"/>
          <a:chOff x="0" y="0"/>
          <a:chExt cx="0" cy="0"/>
        </a:xfrm>
      </p:grpSpPr>
      <p:sp>
        <p:nvSpPr>
          <p:cNvPr id="2" name="Marcador de texto 3">
            <a:extLst>
              <a:ext uri="{FF2B5EF4-FFF2-40B4-BE49-F238E27FC236}">
                <a16:creationId xmlns:a16="http://schemas.microsoft.com/office/drawing/2014/main" id="{2243AAB7-02C6-460F-91C8-A895A60DAE46}"/>
              </a:ext>
            </a:extLst>
          </p:cNvPr>
          <p:cNvSpPr txBox="1">
            <a:spLocks noGrp="1"/>
          </p:cNvSpPr>
          <p:nvPr>
            <p:ph type="body" sz="quarter" idx="4294967295"/>
          </p:nvPr>
        </p:nvSpPr>
        <p:spPr>
          <a:xfrm>
            <a:off x="1854202" y="2027233"/>
            <a:ext cx="4967285" cy="4249738"/>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s-ES" b="0" i="0" u="none" strike="noStrike" cap="none" spc="0" baseline="0">
                <a:solidFill>
                  <a:srgbClr val="1A1A1A"/>
                </a:solidFill>
                <a:uFillTx/>
                <a:latin typeface="Verdana"/>
              </a:defRPr>
            </a:lvl1pPr>
            <a:lvl2pPr marR="0" lvl="1" fontAlgn="auto">
              <a:spcAft>
                <a:spcPts val="0"/>
              </a:spcAft>
              <a:buSzPct val="100000"/>
              <a:buFont typeface="Arial" pitchFamily="34"/>
              <a:tabLst/>
              <a:defRPr lang="es-ES" b="0" i="0" u="none" strike="noStrike" cap="none" spc="0" baseline="0">
                <a:solidFill>
                  <a:srgbClr val="1A1A1A"/>
                </a:solidFill>
                <a:uFillTx/>
                <a:latin typeface="Verdana"/>
              </a:defRPr>
            </a:lvl2pPr>
            <a:lvl3pPr marR="0" lvl="2" fontAlgn="auto">
              <a:spcAft>
                <a:spcPts val="0"/>
              </a:spcAft>
              <a:buSzPct val="100000"/>
              <a:buFont typeface="Arial" pitchFamily="34"/>
              <a:tabLst/>
              <a:defRPr lang="es-ES" b="0" i="0" u="none" strike="noStrike" cap="none" spc="0" baseline="0">
                <a:solidFill>
                  <a:srgbClr val="1A1A1A"/>
                </a:solidFill>
                <a:uFillTx/>
                <a:latin typeface="Verdana"/>
              </a:defRPr>
            </a:lvl3pPr>
            <a:lvl4pPr marR="0" lvl="3" fontAlgn="auto">
              <a:spcAft>
                <a:spcPts val="0"/>
              </a:spcAft>
              <a:buSzPct val="100000"/>
              <a:buFont typeface="Arial" pitchFamily="34"/>
              <a:tabLst/>
              <a:defRPr lang="es-ES" b="0" i="0" u="none" strike="noStrike" cap="none" spc="0" baseline="0">
                <a:solidFill>
                  <a:srgbClr val="1A1A1A"/>
                </a:solidFill>
                <a:uFillTx/>
                <a:latin typeface="Verdana"/>
              </a:defRPr>
            </a:lvl4pPr>
            <a:lvl5pPr marR="0" lvl="4" fontAlgn="auto">
              <a:spcAft>
                <a:spcPts val="0"/>
              </a:spcAft>
              <a:buSzPct val="100000"/>
              <a:buFont typeface="Arial" pitchFamily="34"/>
              <a:tabLst/>
              <a:defRPr lang="es-ES" b="0" i="0" u="none" strike="noStrike" cap="none" spc="0" baseline="0">
                <a:solidFill>
                  <a:srgbClr val="1A1A1A"/>
                </a:solidFill>
                <a:uFillTx/>
                <a:latin typeface="Verdana"/>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Título 4">
            <a:extLst>
              <a:ext uri="{FF2B5EF4-FFF2-40B4-BE49-F238E27FC236}">
                <a16:creationId xmlns:a16="http://schemas.microsoft.com/office/drawing/2014/main" id="{849D511A-A3B7-489B-80D4-5C6213E8C2BB}"/>
              </a:ext>
            </a:extLst>
          </p:cNvPr>
          <p:cNvSpPr txBox="1">
            <a:spLocks noGrp="1"/>
          </p:cNvSpPr>
          <p:nvPr>
            <p:ph type="title"/>
          </p:nvPr>
        </p:nvSpPr>
        <p:spPr>
          <a:xfrm>
            <a:off x="547689" y="365129"/>
            <a:ext cx="10515600" cy="1325559"/>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s-ES" b="0" i="0" u="none" strike="noStrike" cap="none" spc="0" baseline="0">
                <a:solidFill>
                  <a:srgbClr val="FFFFFF"/>
                </a:solidFill>
                <a:uFillTx/>
                <a:latin typeface="Consolas"/>
              </a:defRPr>
            </a:lvl1pPr>
          </a:lstStyle>
          <a:p>
            <a:pPr lvl="0"/>
            <a:r>
              <a:rPr lang="es-ES"/>
              <a:t>Haga clic para modificar el estilo de título del patrón</a:t>
            </a:r>
          </a:p>
        </p:txBody>
      </p:sp>
    </p:spTree>
    <p:extLst>
      <p:ext uri="{BB962C8B-B14F-4D97-AF65-F5344CB8AC3E}">
        <p14:creationId xmlns:p14="http://schemas.microsoft.com/office/powerpoint/2010/main" val="2361087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PARADOR">
    <p:bg>
      <p:bgPr>
        <a:blipFill>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AFFDA2-1EE2-4FC6-8FBC-F07F6576EE6A}"/>
              </a:ext>
            </a:extLst>
          </p:cNvPr>
          <p:cNvSpPr txBox="1">
            <a:spLocks noGrp="1"/>
          </p:cNvSpPr>
          <p:nvPr>
            <p:ph type="title"/>
          </p:nvPr>
        </p:nvSpPr>
        <p:spPr>
          <a:xfrm>
            <a:off x="6573795" y="3281315"/>
            <a:ext cx="4953003" cy="3063870"/>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s-ES" sz="3600" b="0" i="0" u="none" strike="noStrike" cap="none" spc="0" baseline="0">
                <a:solidFill>
                  <a:srgbClr val="FFFFFF"/>
                </a:solidFill>
                <a:uFillTx/>
                <a:latin typeface="Consolas"/>
              </a:defRPr>
            </a:lvl1pPr>
          </a:lstStyle>
          <a:p>
            <a:pPr lvl="0"/>
            <a:r>
              <a:rPr lang="es-ES"/>
              <a:t>Haga clic para modificar el estilo de título del patrón</a:t>
            </a:r>
          </a:p>
        </p:txBody>
      </p:sp>
      <p:sp>
        <p:nvSpPr>
          <p:cNvPr id="3" name="Marcador de texto 3">
            <a:extLst>
              <a:ext uri="{FF2B5EF4-FFF2-40B4-BE49-F238E27FC236}">
                <a16:creationId xmlns:a16="http://schemas.microsoft.com/office/drawing/2014/main" id="{F6E90B7B-E327-440D-9339-BCEB81449A03}"/>
              </a:ext>
            </a:extLst>
          </p:cNvPr>
          <p:cNvSpPr txBox="1">
            <a:spLocks noGrp="1"/>
          </p:cNvSpPr>
          <p:nvPr>
            <p:ph type="body" sz="quarter" idx="4294967295"/>
          </p:nvPr>
        </p:nvSpPr>
        <p:spPr>
          <a:xfrm>
            <a:off x="778392" y="1297204"/>
            <a:ext cx="4497942" cy="6425772"/>
          </a:xfrm>
          <a:prstGeom prst="rect">
            <a:avLst/>
          </a:prstGeom>
          <a:noFill/>
          <a:ln>
            <a:noFill/>
          </a:ln>
        </p:spPr>
        <p:txBody>
          <a:bodyPr vert="horz" wrap="square" lIns="91440" tIns="45720" rIns="91440" bIns="45720" anchor="t" anchorCtr="0" compatLnSpc="1">
            <a:noAutofit/>
          </a:bodyPr>
          <a:lstStyle>
            <a:lvl1pPr marL="0" marR="0" lvl="0" indent="0" algn="r" fontAlgn="auto">
              <a:spcAft>
                <a:spcPts val="0"/>
              </a:spcAft>
              <a:buNone/>
              <a:tabLst/>
              <a:defRPr lang="es-ES" sz="49600" b="0" i="0" u="none" strike="noStrike" cap="none" spc="0" baseline="0">
                <a:ln w="0">
                  <a:solidFill>
                    <a:srgbClr val="9E9E9E"/>
                  </a:solidFill>
                  <a:prstDash val="solid"/>
                </a:ln>
                <a:noFill/>
                <a:uFillTx/>
                <a:latin typeface="Verdana"/>
              </a:defRPr>
            </a:lvl1pPr>
          </a:lstStyle>
          <a:p>
            <a:pPr lvl="0"/>
            <a:r>
              <a:rPr lang="es-ES"/>
              <a:t>0</a:t>
            </a:r>
          </a:p>
        </p:txBody>
      </p:sp>
    </p:spTree>
    <p:extLst>
      <p:ext uri="{BB962C8B-B14F-4D97-AF65-F5344CB8AC3E}">
        <p14:creationId xmlns:p14="http://schemas.microsoft.com/office/powerpoint/2010/main" val="288815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IDO 1">
    <p:bg>
      <p:bgPr>
        <a:blipFill>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9789C3-DFBE-4A3A-94DA-36881C36B2AE}"/>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s-ES" b="0" i="0" u="none" strike="noStrike" cap="none" spc="0" baseline="0">
                <a:solidFill>
                  <a:srgbClr val="1A1A1A"/>
                </a:solidFill>
                <a:uFillTx/>
                <a:latin typeface="Consolas"/>
              </a:defRPr>
            </a:lvl1pPr>
          </a:lstStyle>
          <a:p>
            <a:pPr lvl="0"/>
            <a:r>
              <a:rPr lang="es-ES"/>
              <a:t>Haga clic para modificar el estilo de título del patrón</a:t>
            </a:r>
          </a:p>
        </p:txBody>
      </p:sp>
      <p:sp>
        <p:nvSpPr>
          <p:cNvPr id="3" name="Marcador de texto 3">
            <a:extLst>
              <a:ext uri="{FF2B5EF4-FFF2-40B4-BE49-F238E27FC236}">
                <a16:creationId xmlns:a16="http://schemas.microsoft.com/office/drawing/2014/main" id="{9F513009-5B6F-476B-A876-F06008AD09DE}"/>
              </a:ext>
            </a:extLst>
          </p:cNvPr>
          <p:cNvSpPr txBox="1">
            <a:spLocks noGrp="1"/>
          </p:cNvSpPr>
          <p:nvPr>
            <p:ph type="body" sz="quarter" idx="4294967295"/>
          </p:nvPr>
        </p:nvSpPr>
        <p:spPr>
          <a:xfrm>
            <a:off x="1939927" y="2521421"/>
            <a:ext cx="4557671" cy="3743325"/>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s-ES" sz="2400" b="0" i="0" u="none" strike="noStrike" cap="none" spc="0" baseline="0">
                <a:solidFill>
                  <a:srgbClr val="1A1A1A"/>
                </a:solidFill>
                <a:uFillTx/>
                <a:latin typeface="Verdana"/>
              </a:defRPr>
            </a:lvl1pPr>
            <a:lvl2pPr marR="0" lvl="1" fontAlgn="auto">
              <a:spcAft>
                <a:spcPts val="0"/>
              </a:spcAft>
              <a:buSzPct val="100000"/>
              <a:buFont typeface="Arial" pitchFamily="34"/>
              <a:tabLst/>
              <a:defRPr lang="es-ES" sz="2000" b="0" i="0" u="none" strike="noStrike" cap="none" spc="0" baseline="0">
                <a:solidFill>
                  <a:srgbClr val="1A1A1A"/>
                </a:solidFill>
                <a:uFillTx/>
                <a:latin typeface="Verdana"/>
              </a:defRPr>
            </a:lvl2pPr>
            <a:lvl3pPr marR="0" lvl="2" fontAlgn="auto">
              <a:spcAft>
                <a:spcPts val="0"/>
              </a:spcAft>
              <a:buSzPct val="100000"/>
              <a:buFont typeface="Arial" pitchFamily="34"/>
              <a:tabLst/>
              <a:defRPr lang="es-ES" sz="1800" b="0" i="0" u="none" strike="noStrike" cap="none" spc="0" baseline="0">
                <a:solidFill>
                  <a:srgbClr val="1A1A1A"/>
                </a:solidFill>
                <a:uFillTx/>
                <a:latin typeface="Verdana"/>
              </a:defRPr>
            </a:lvl3pPr>
            <a:lvl4pPr marR="0" lvl="3" fontAlgn="auto">
              <a:spcAft>
                <a:spcPts val="0"/>
              </a:spcAft>
              <a:buSzPct val="100000"/>
              <a:buFont typeface="Arial" pitchFamily="34"/>
              <a:tabLst/>
              <a:defRPr lang="es-ES" sz="1600" b="0" i="0" u="none" strike="noStrike" cap="none" spc="0" baseline="0">
                <a:solidFill>
                  <a:srgbClr val="1A1A1A"/>
                </a:solidFill>
                <a:uFillTx/>
                <a:latin typeface="Verdana"/>
              </a:defRPr>
            </a:lvl4pPr>
            <a:lvl5pPr marR="0" lvl="4" fontAlgn="auto">
              <a:spcAft>
                <a:spcPts val="0"/>
              </a:spcAft>
              <a:buSzPct val="100000"/>
              <a:buFont typeface="Arial" pitchFamily="34"/>
              <a:tabLst/>
              <a:defRPr lang="es-ES" sz="1600" b="0" i="0" u="none" strike="noStrike" cap="none" spc="0" baseline="0">
                <a:solidFill>
                  <a:srgbClr val="1A1A1A"/>
                </a:solidFill>
                <a:uFillTx/>
                <a:latin typeface="Verdana"/>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65E24DC-5956-4C84-BACC-8D7F4FAB0FE8}"/>
              </a:ext>
            </a:extLst>
          </p:cNvPr>
          <p:cNvSpPr txBox="1">
            <a:spLocks noGrp="1"/>
          </p:cNvSpPr>
          <p:nvPr>
            <p:ph type="body" sz="quarter" idx="4294967295"/>
          </p:nvPr>
        </p:nvSpPr>
        <p:spPr>
          <a:xfrm>
            <a:off x="6796131" y="2521421"/>
            <a:ext cx="4557671" cy="3743325"/>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s-ES" sz="2400" b="0" i="0" u="none" strike="noStrike" cap="none" spc="0" baseline="0">
                <a:solidFill>
                  <a:srgbClr val="1A1A1A"/>
                </a:solidFill>
                <a:uFillTx/>
                <a:latin typeface="Verdana"/>
              </a:defRPr>
            </a:lvl1pPr>
            <a:lvl2pPr marR="0" lvl="1" fontAlgn="auto">
              <a:spcAft>
                <a:spcPts val="0"/>
              </a:spcAft>
              <a:buSzPct val="100000"/>
              <a:buFont typeface="Arial" pitchFamily="34"/>
              <a:tabLst/>
              <a:defRPr lang="es-ES" sz="2000" b="0" i="0" u="none" strike="noStrike" cap="none" spc="0" baseline="0">
                <a:solidFill>
                  <a:srgbClr val="1A1A1A"/>
                </a:solidFill>
                <a:uFillTx/>
                <a:latin typeface="Verdana"/>
              </a:defRPr>
            </a:lvl2pPr>
            <a:lvl3pPr marR="0" lvl="2" fontAlgn="auto">
              <a:spcAft>
                <a:spcPts val="0"/>
              </a:spcAft>
              <a:buSzPct val="100000"/>
              <a:buFont typeface="Arial" pitchFamily="34"/>
              <a:tabLst/>
              <a:defRPr lang="es-ES" sz="1800" b="0" i="0" u="none" strike="noStrike" cap="none" spc="0" baseline="0">
                <a:solidFill>
                  <a:srgbClr val="1A1A1A"/>
                </a:solidFill>
                <a:uFillTx/>
                <a:latin typeface="Verdana"/>
              </a:defRPr>
            </a:lvl3pPr>
            <a:lvl4pPr marR="0" lvl="3" fontAlgn="auto">
              <a:spcAft>
                <a:spcPts val="0"/>
              </a:spcAft>
              <a:buSzPct val="100000"/>
              <a:buFont typeface="Arial" pitchFamily="34"/>
              <a:tabLst/>
              <a:defRPr lang="es-ES" sz="1600" b="0" i="0" u="none" strike="noStrike" cap="none" spc="0" baseline="0">
                <a:solidFill>
                  <a:srgbClr val="1A1A1A"/>
                </a:solidFill>
                <a:uFillTx/>
                <a:latin typeface="Verdana"/>
              </a:defRPr>
            </a:lvl4pPr>
            <a:lvl5pPr marR="0" lvl="4" fontAlgn="auto">
              <a:spcAft>
                <a:spcPts val="0"/>
              </a:spcAft>
              <a:buSzPct val="100000"/>
              <a:buFont typeface="Arial" pitchFamily="34"/>
              <a:tabLst/>
              <a:defRPr lang="es-ES" sz="1600" b="0" i="0" u="none" strike="noStrike" cap="none" spc="0" baseline="0">
                <a:solidFill>
                  <a:srgbClr val="1A1A1A"/>
                </a:solidFill>
                <a:uFillTx/>
                <a:latin typeface="Verdana"/>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7">
            <a:extLst>
              <a:ext uri="{FF2B5EF4-FFF2-40B4-BE49-F238E27FC236}">
                <a16:creationId xmlns:a16="http://schemas.microsoft.com/office/drawing/2014/main" id="{17C75E76-2459-4DE2-8C86-B3DA24A0FB28}"/>
              </a:ext>
            </a:extLst>
          </p:cNvPr>
          <p:cNvSpPr txBox="1">
            <a:spLocks noGrp="1"/>
          </p:cNvSpPr>
          <p:nvPr>
            <p:ph type="body" sz="quarter" idx="4294967295"/>
          </p:nvPr>
        </p:nvSpPr>
        <p:spPr>
          <a:xfrm>
            <a:off x="838203" y="1690689"/>
            <a:ext cx="10515600" cy="628650"/>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s-ES" sz="2400" b="0" i="0" u="none" strike="noStrike" cap="none" spc="0" baseline="0">
                <a:solidFill>
                  <a:srgbClr val="C51857"/>
                </a:solidFill>
                <a:uFillTx/>
                <a:latin typeface="Consolas"/>
              </a:defRPr>
            </a:lvl1pPr>
          </a:lstStyle>
          <a:p>
            <a:pPr lvl="0"/>
            <a:r>
              <a:rPr lang="es-ES"/>
              <a:t>HAGA CLIC PARA MODIFICAR LOS ESTILOS DE TEXTO DEL PATRÓN</a:t>
            </a:r>
          </a:p>
        </p:txBody>
      </p:sp>
    </p:spTree>
    <p:extLst>
      <p:ext uri="{BB962C8B-B14F-4D97-AF65-F5344CB8AC3E}">
        <p14:creationId xmlns:p14="http://schemas.microsoft.com/office/powerpoint/2010/main" val="3259902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IDO 2">
    <p:bg>
      <p:bgPr>
        <a:blipFill>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507F0B-CF1E-40C2-9425-3656172DF2E5}"/>
              </a:ext>
            </a:extLst>
          </p:cNvPr>
          <p:cNvSpPr txBox="1">
            <a:spLocks noGrp="1"/>
          </p:cNvSpPr>
          <p:nvPr>
            <p:ph type="title"/>
          </p:nvPr>
        </p:nvSpPr>
        <p:spPr>
          <a:xfrm>
            <a:off x="838203" y="365129"/>
            <a:ext cx="5257800" cy="1512664"/>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s-ES" b="0" i="0" u="none" strike="noStrike" cap="none" spc="0" baseline="0">
                <a:solidFill>
                  <a:srgbClr val="1A1A1A"/>
                </a:solidFill>
                <a:uFillTx/>
                <a:latin typeface="Consolas"/>
              </a:defRPr>
            </a:lvl1pPr>
          </a:lstStyle>
          <a:p>
            <a:pPr lvl="0"/>
            <a:r>
              <a:rPr lang="es-ES"/>
              <a:t>Haga clic para modificar el estilo de título del patrón</a:t>
            </a:r>
          </a:p>
        </p:txBody>
      </p:sp>
      <p:sp>
        <p:nvSpPr>
          <p:cNvPr id="3" name="Marcador de posición de imagen 6">
            <a:extLst>
              <a:ext uri="{FF2B5EF4-FFF2-40B4-BE49-F238E27FC236}">
                <a16:creationId xmlns:a16="http://schemas.microsoft.com/office/drawing/2014/main" id="{5672FEE4-EA91-48C9-B523-CE7DF0EDE97B}"/>
              </a:ext>
            </a:extLst>
          </p:cNvPr>
          <p:cNvSpPr txBox="1">
            <a:spLocks noGrp="1"/>
          </p:cNvSpPr>
          <p:nvPr>
            <p:ph type="pic" sz="quarter" idx="4294967295"/>
          </p:nvPr>
        </p:nvSpPr>
        <p:spPr>
          <a:xfrm>
            <a:off x="6270626" y="0"/>
            <a:ext cx="5921370" cy="6858000"/>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s-ES" b="0" i="0" u="none" strike="noStrike" cap="none" spc="0" baseline="0">
                <a:solidFill>
                  <a:srgbClr val="1A1A1A"/>
                </a:solidFill>
                <a:uFillTx/>
                <a:latin typeface="Verdana"/>
              </a:defRPr>
            </a:lvl1pPr>
          </a:lstStyle>
          <a:p>
            <a:pPr lvl="0"/>
            <a:r>
              <a:rPr lang="es-ES" dirty="0"/>
              <a:t>Haga clic en el icono para agregar una imagen</a:t>
            </a:r>
          </a:p>
        </p:txBody>
      </p:sp>
      <p:sp>
        <p:nvSpPr>
          <p:cNvPr id="4" name="Marcador de texto 7">
            <a:extLst>
              <a:ext uri="{FF2B5EF4-FFF2-40B4-BE49-F238E27FC236}">
                <a16:creationId xmlns:a16="http://schemas.microsoft.com/office/drawing/2014/main" id="{59AC2C81-0370-4631-A630-0ED2E84C0DA4}"/>
              </a:ext>
            </a:extLst>
          </p:cNvPr>
          <p:cNvSpPr txBox="1">
            <a:spLocks noGrp="1"/>
          </p:cNvSpPr>
          <p:nvPr>
            <p:ph type="body" sz="quarter" idx="4294967295"/>
          </p:nvPr>
        </p:nvSpPr>
        <p:spPr>
          <a:xfrm>
            <a:off x="838203" y="3114674"/>
            <a:ext cx="4370612" cy="1702256"/>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s-ES" sz="2400" b="0" i="0" u="none" strike="noStrike" cap="none" spc="0" baseline="0">
                <a:solidFill>
                  <a:srgbClr val="C51857"/>
                </a:solidFill>
                <a:uFillTx/>
                <a:latin typeface="Consolas"/>
              </a:defRPr>
            </a:lvl1pPr>
          </a:lstStyle>
          <a:p>
            <a:pPr lvl="0"/>
            <a:r>
              <a:rPr lang="es-ES"/>
              <a:t>HAGA CLIC PARA MODIFICAR LOS ESTILOS DE TEXTO DEL PATRÓN</a:t>
            </a:r>
          </a:p>
        </p:txBody>
      </p:sp>
    </p:spTree>
    <p:extLst>
      <p:ext uri="{BB962C8B-B14F-4D97-AF65-F5344CB8AC3E}">
        <p14:creationId xmlns:p14="http://schemas.microsoft.com/office/powerpoint/2010/main" val="1321714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IDO 3">
    <p:bg>
      <p:bgPr>
        <a:blipFill>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8329E-4F53-4AAC-BE69-908BE7297DFD}"/>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s-ES" b="0" i="0" u="none" strike="noStrike" cap="none" spc="0" baseline="0">
                <a:solidFill>
                  <a:srgbClr val="1A1A1A"/>
                </a:solidFill>
                <a:uFillTx/>
                <a:latin typeface="Consolas"/>
              </a:defRPr>
            </a:lvl1pPr>
          </a:lstStyle>
          <a:p>
            <a:pPr lvl="0"/>
            <a:r>
              <a:rPr lang="es-ES"/>
              <a:t>Haga clic para modificar el estilo de título del patrón</a:t>
            </a:r>
          </a:p>
        </p:txBody>
      </p:sp>
      <p:sp>
        <p:nvSpPr>
          <p:cNvPr id="3" name="Marcador de texto 3">
            <a:extLst>
              <a:ext uri="{FF2B5EF4-FFF2-40B4-BE49-F238E27FC236}">
                <a16:creationId xmlns:a16="http://schemas.microsoft.com/office/drawing/2014/main" id="{B4D6332C-8385-4EAD-84EA-B04BE8379849}"/>
              </a:ext>
            </a:extLst>
          </p:cNvPr>
          <p:cNvSpPr txBox="1">
            <a:spLocks noGrp="1"/>
          </p:cNvSpPr>
          <p:nvPr>
            <p:ph type="body" sz="quarter" idx="4294967295"/>
          </p:nvPr>
        </p:nvSpPr>
        <p:spPr>
          <a:xfrm>
            <a:off x="1939927" y="2521421"/>
            <a:ext cx="4557671" cy="3743325"/>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s-ES" sz="2400" b="0" i="0" u="none" strike="noStrike" cap="none" spc="0" baseline="0">
                <a:solidFill>
                  <a:srgbClr val="1A1A1A"/>
                </a:solidFill>
                <a:uFillTx/>
                <a:latin typeface="Verdana"/>
              </a:defRPr>
            </a:lvl1pPr>
            <a:lvl2pPr marR="0" lvl="1" fontAlgn="auto">
              <a:spcAft>
                <a:spcPts val="0"/>
              </a:spcAft>
              <a:buSzPct val="100000"/>
              <a:buFont typeface="Arial" pitchFamily="34"/>
              <a:tabLst/>
              <a:defRPr lang="es-ES" sz="2000" b="0" i="0" u="none" strike="noStrike" cap="none" spc="0" baseline="0">
                <a:solidFill>
                  <a:srgbClr val="1A1A1A"/>
                </a:solidFill>
                <a:uFillTx/>
                <a:latin typeface="Verdana"/>
              </a:defRPr>
            </a:lvl2pPr>
            <a:lvl3pPr marR="0" lvl="2" fontAlgn="auto">
              <a:spcAft>
                <a:spcPts val="0"/>
              </a:spcAft>
              <a:buSzPct val="100000"/>
              <a:buFont typeface="Arial" pitchFamily="34"/>
              <a:tabLst/>
              <a:defRPr lang="es-ES" sz="1800" b="0" i="0" u="none" strike="noStrike" cap="none" spc="0" baseline="0">
                <a:solidFill>
                  <a:srgbClr val="1A1A1A"/>
                </a:solidFill>
                <a:uFillTx/>
                <a:latin typeface="Verdana"/>
              </a:defRPr>
            </a:lvl3pPr>
            <a:lvl4pPr marR="0" lvl="3" fontAlgn="auto">
              <a:spcAft>
                <a:spcPts val="0"/>
              </a:spcAft>
              <a:buSzPct val="100000"/>
              <a:buFont typeface="Arial" pitchFamily="34"/>
              <a:tabLst/>
              <a:defRPr lang="es-ES" sz="1600" b="0" i="0" u="none" strike="noStrike" cap="none" spc="0" baseline="0">
                <a:solidFill>
                  <a:srgbClr val="1A1A1A"/>
                </a:solidFill>
                <a:uFillTx/>
                <a:latin typeface="Verdana"/>
              </a:defRPr>
            </a:lvl4pPr>
            <a:lvl5pPr marR="0" lvl="4" fontAlgn="auto">
              <a:spcAft>
                <a:spcPts val="0"/>
              </a:spcAft>
              <a:buSzPct val="100000"/>
              <a:buFont typeface="Arial" pitchFamily="34"/>
              <a:tabLst/>
              <a:defRPr lang="es-ES" sz="1600" b="0" i="0" u="none" strike="noStrike" cap="none" spc="0" baseline="0">
                <a:solidFill>
                  <a:srgbClr val="1A1A1A"/>
                </a:solidFill>
                <a:uFillTx/>
                <a:latin typeface="Verdana"/>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imagen 6">
            <a:extLst>
              <a:ext uri="{FF2B5EF4-FFF2-40B4-BE49-F238E27FC236}">
                <a16:creationId xmlns:a16="http://schemas.microsoft.com/office/drawing/2014/main" id="{6883484E-B7BC-466C-BEA0-E6070849DCF6}"/>
              </a:ext>
            </a:extLst>
          </p:cNvPr>
          <p:cNvSpPr txBox="1">
            <a:spLocks noGrp="1"/>
          </p:cNvSpPr>
          <p:nvPr>
            <p:ph type="pic" sz="quarter" idx="4294967295"/>
          </p:nvPr>
        </p:nvSpPr>
        <p:spPr>
          <a:xfrm>
            <a:off x="6873873" y="2521421"/>
            <a:ext cx="7136041" cy="6041340"/>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s-ES" b="0" i="0" u="none" strike="noStrike" cap="none" spc="0" baseline="0">
                <a:solidFill>
                  <a:srgbClr val="1A1A1A"/>
                </a:solidFill>
                <a:uFillTx/>
                <a:latin typeface="Verdana"/>
              </a:defRPr>
            </a:lvl1pPr>
          </a:lstStyle>
          <a:p>
            <a:pPr lvl="0"/>
            <a:r>
              <a:rPr lang="es-ES" dirty="0"/>
              <a:t>Haga clic en el icono para agregar una imagen</a:t>
            </a:r>
          </a:p>
        </p:txBody>
      </p:sp>
      <p:sp>
        <p:nvSpPr>
          <p:cNvPr id="5" name="Marcador de texto 7">
            <a:extLst>
              <a:ext uri="{FF2B5EF4-FFF2-40B4-BE49-F238E27FC236}">
                <a16:creationId xmlns:a16="http://schemas.microsoft.com/office/drawing/2014/main" id="{BBCCF574-A27F-4BAE-9679-CE9976E6A626}"/>
              </a:ext>
            </a:extLst>
          </p:cNvPr>
          <p:cNvSpPr txBox="1">
            <a:spLocks noGrp="1"/>
          </p:cNvSpPr>
          <p:nvPr>
            <p:ph type="body" sz="quarter" idx="4294967295"/>
          </p:nvPr>
        </p:nvSpPr>
        <p:spPr>
          <a:xfrm>
            <a:off x="838203" y="1690689"/>
            <a:ext cx="10515600" cy="628650"/>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s-ES" sz="2400" b="0" i="0" u="none" strike="noStrike" cap="none" spc="0" baseline="0">
                <a:solidFill>
                  <a:srgbClr val="C51857"/>
                </a:solidFill>
                <a:uFillTx/>
                <a:latin typeface="Consolas"/>
              </a:defRPr>
            </a:lvl1pPr>
          </a:lstStyle>
          <a:p>
            <a:pPr lvl="0"/>
            <a:r>
              <a:rPr lang="es-ES"/>
              <a:t>HAGA CLIC PARA MODIFICAR LOS ESTILOS DE TEXTO DEL PATRÓN</a:t>
            </a:r>
          </a:p>
        </p:txBody>
      </p:sp>
    </p:spTree>
    <p:extLst>
      <p:ext uri="{BB962C8B-B14F-4D97-AF65-F5344CB8AC3E}">
        <p14:creationId xmlns:p14="http://schemas.microsoft.com/office/powerpoint/2010/main" val="253071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IDO 4">
    <p:bg>
      <p:bgPr>
        <a:blipFill>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31DABE-C0B8-496C-B30D-31B7EE857E8F}"/>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s-ES" b="0" i="0" u="none" strike="noStrike" cap="none" spc="0" baseline="0">
                <a:solidFill>
                  <a:srgbClr val="1A1A1A"/>
                </a:solidFill>
                <a:uFillTx/>
                <a:latin typeface="Consolas"/>
              </a:defRPr>
            </a:lvl1pPr>
          </a:lstStyle>
          <a:p>
            <a:pPr lvl="0"/>
            <a:r>
              <a:rPr lang="es-ES"/>
              <a:t>Haga clic para modificar el estilo de título del patrón</a:t>
            </a:r>
          </a:p>
        </p:txBody>
      </p:sp>
      <p:sp>
        <p:nvSpPr>
          <p:cNvPr id="3" name="Marcador de texto 3">
            <a:extLst>
              <a:ext uri="{FF2B5EF4-FFF2-40B4-BE49-F238E27FC236}">
                <a16:creationId xmlns:a16="http://schemas.microsoft.com/office/drawing/2014/main" id="{61762D34-94E2-464C-B0A6-D909F9E04323}"/>
              </a:ext>
            </a:extLst>
          </p:cNvPr>
          <p:cNvSpPr txBox="1">
            <a:spLocks noGrp="1"/>
          </p:cNvSpPr>
          <p:nvPr>
            <p:ph type="body" sz="quarter" idx="4294967295"/>
          </p:nvPr>
        </p:nvSpPr>
        <p:spPr>
          <a:xfrm>
            <a:off x="1890942" y="3641268"/>
            <a:ext cx="2517772" cy="217169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s-ES" sz="1800" b="0" i="0" u="none" strike="noStrike" cap="none" spc="0" baseline="0">
                <a:solidFill>
                  <a:srgbClr val="1A1A1A"/>
                </a:solidFill>
                <a:uFillTx/>
                <a:latin typeface="Verdana"/>
              </a:defRPr>
            </a:lvl1pPr>
          </a:lstStyle>
          <a:p>
            <a:pPr lvl="0"/>
            <a:r>
              <a:rPr lang="es-ES"/>
              <a:t>Editar los estilos de texto del patrón</a:t>
            </a:r>
          </a:p>
        </p:txBody>
      </p:sp>
      <p:sp>
        <p:nvSpPr>
          <p:cNvPr id="4" name="Marcador de texto 3">
            <a:extLst>
              <a:ext uri="{FF2B5EF4-FFF2-40B4-BE49-F238E27FC236}">
                <a16:creationId xmlns:a16="http://schemas.microsoft.com/office/drawing/2014/main" id="{ED6E53D0-3EB2-4582-B725-FC21E75122D9}"/>
              </a:ext>
            </a:extLst>
          </p:cNvPr>
          <p:cNvSpPr txBox="1">
            <a:spLocks noGrp="1"/>
          </p:cNvSpPr>
          <p:nvPr>
            <p:ph type="body" sz="quarter" idx="4294967295"/>
          </p:nvPr>
        </p:nvSpPr>
        <p:spPr>
          <a:xfrm>
            <a:off x="4813758" y="3641268"/>
            <a:ext cx="2517772" cy="217169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s-ES" sz="1800" b="0" i="0" u="none" strike="noStrike" cap="none" spc="0" baseline="0">
                <a:solidFill>
                  <a:srgbClr val="1A1A1A"/>
                </a:solidFill>
                <a:uFillTx/>
                <a:latin typeface="Verdana"/>
              </a:defRPr>
            </a:lvl1pPr>
          </a:lstStyle>
          <a:p>
            <a:pPr lvl="0"/>
            <a:r>
              <a:rPr lang="es-ES"/>
              <a:t>Editar los estilos de texto del patrón</a:t>
            </a:r>
          </a:p>
        </p:txBody>
      </p:sp>
      <p:sp>
        <p:nvSpPr>
          <p:cNvPr id="5" name="Marcador de texto 3">
            <a:extLst>
              <a:ext uri="{FF2B5EF4-FFF2-40B4-BE49-F238E27FC236}">
                <a16:creationId xmlns:a16="http://schemas.microsoft.com/office/drawing/2014/main" id="{7DB12E56-FAC0-46A1-B97A-E655B6B69204}"/>
              </a:ext>
            </a:extLst>
          </p:cNvPr>
          <p:cNvSpPr txBox="1">
            <a:spLocks noGrp="1"/>
          </p:cNvSpPr>
          <p:nvPr>
            <p:ph type="body" sz="quarter" idx="4294967295"/>
          </p:nvPr>
        </p:nvSpPr>
        <p:spPr>
          <a:xfrm>
            <a:off x="7736573" y="3641268"/>
            <a:ext cx="2517772" cy="217169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s-ES" sz="1800" b="0" i="0" u="none" strike="noStrike" cap="none" spc="0" baseline="0">
                <a:solidFill>
                  <a:srgbClr val="1A1A1A"/>
                </a:solidFill>
                <a:uFillTx/>
                <a:latin typeface="Verdana"/>
              </a:defRPr>
            </a:lvl1pPr>
          </a:lstStyle>
          <a:p>
            <a:pPr lvl="0"/>
            <a:r>
              <a:rPr lang="es-ES"/>
              <a:t>Editar los estilos de texto del patrón</a:t>
            </a:r>
          </a:p>
        </p:txBody>
      </p:sp>
      <p:sp>
        <p:nvSpPr>
          <p:cNvPr id="6" name="Marcador de texto 7">
            <a:extLst>
              <a:ext uri="{FF2B5EF4-FFF2-40B4-BE49-F238E27FC236}">
                <a16:creationId xmlns:a16="http://schemas.microsoft.com/office/drawing/2014/main" id="{B2C68070-A01C-4054-9085-15575B48997C}"/>
              </a:ext>
            </a:extLst>
          </p:cNvPr>
          <p:cNvSpPr txBox="1">
            <a:spLocks noGrp="1"/>
          </p:cNvSpPr>
          <p:nvPr>
            <p:ph type="body" sz="quarter" idx="4294967295"/>
          </p:nvPr>
        </p:nvSpPr>
        <p:spPr>
          <a:xfrm>
            <a:off x="1890942" y="2164220"/>
            <a:ext cx="2517772" cy="1052510"/>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s-ES" sz="1800" b="0" i="0" u="none" strike="noStrike" cap="none" spc="0" baseline="0">
                <a:solidFill>
                  <a:srgbClr val="C51857"/>
                </a:solidFill>
                <a:uFillTx/>
                <a:latin typeface="Consolas"/>
              </a:defRPr>
            </a:lvl1pPr>
          </a:lstStyle>
          <a:p>
            <a:pPr lvl="0"/>
            <a:r>
              <a:rPr lang="es-ES"/>
              <a:t>HAGA CLIC PARA MODIFICAR LOS ESTILOS DE TEXTO DEL PATRÓN</a:t>
            </a:r>
          </a:p>
        </p:txBody>
      </p:sp>
      <p:sp>
        <p:nvSpPr>
          <p:cNvPr id="7" name="Marcador de texto 7">
            <a:extLst>
              <a:ext uri="{FF2B5EF4-FFF2-40B4-BE49-F238E27FC236}">
                <a16:creationId xmlns:a16="http://schemas.microsoft.com/office/drawing/2014/main" id="{5FADA764-F925-40E5-B5D4-A096405DC1EF}"/>
              </a:ext>
            </a:extLst>
          </p:cNvPr>
          <p:cNvSpPr txBox="1">
            <a:spLocks noGrp="1"/>
          </p:cNvSpPr>
          <p:nvPr>
            <p:ph type="body" sz="quarter" idx="4294967295"/>
          </p:nvPr>
        </p:nvSpPr>
        <p:spPr>
          <a:xfrm>
            <a:off x="4781095" y="2164220"/>
            <a:ext cx="2517772" cy="1052510"/>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s-ES" sz="1800" b="0" i="0" u="none" strike="noStrike" cap="none" spc="0" baseline="0">
                <a:solidFill>
                  <a:srgbClr val="C51857"/>
                </a:solidFill>
                <a:uFillTx/>
                <a:latin typeface="Consolas"/>
              </a:defRPr>
            </a:lvl1pPr>
          </a:lstStyle>
          <a:p>
            <a:pPr lvl="0"/>
            <a:r>
              <a:rPr lang="es-ES"/>
              <a:t>HAGA CLIC PARA MODIFICAR LOS ESTILOS DE TEXTO DEL PATRÓN</a:t>
            </a:r>
          </a:p>
        </p:txBody>
      </p:sp>
      <p:sp>
        <p:nvSpPr>
          <p:cNvPr id="8" name="Marcador de texto 7">
            <a:extLst>
              <a:ext uri="{FF2B5EF4-FFF2-40B4-BE49-F238E27FC236}">
                <a16:creationId xmlns:a16="http://schemas.microsoft.com/office/drawing/2014/main" id="{FD7B3F62-E1DC-4310-A7F8-A5650C2D7E14}"/>
              </a:ext>
            </a:extLst>
          </p:cNvPr>
          <p:cNvSpPr txBox="1">
            <a:spLocks noGrp="1"/>
          </p:cNvSpPr>
          <p:nvPr>
            <p:ph type="body" sz="quarter" idx="4294967295"/>
          </p:nvPr>
        </p:nvSpPr>
        <p:spPr>
          <a:xfrm>
            <a:off x="7736564" y="2164220"/>
            <a:ext cx="2517772" cy="1052510"/>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s-ES" sz="1800" b="0" i="0" u="none" strike="noStrike" cap="none" spc="0" baseline="0">
                <a:solidFill>
                  <a:srgbClr val="C51857"/>
                </a:solidFill>
                <a:uFillTx/>
                <a:latin typeface="Consolas"/>
              </a:defRPr>
            </a:lvl1pPr>
          </a:lstStyle>
          <a:p>
            <a:pPr lvl="0"/>
            <a:r>
              <a:rPr lang="es-ES"/>
              <a:t>HAGA CLIC PARA MODIFICAR LOS ESTILOS DE TEXTO DEL PATRÓN</a:t>
            </a:r>
          </a:p>
        </p:txBody>
      </p:sp>
    </p:spTree>
    <p:extLst>
      <p:ext uri="{BB962C8B-B14F-4D97-AF65-F5344CB8AC3E}">
        <p14:creationId xmlns:p14="http://schemas.microsoft.com/office/powerpoint/2010/main" val="1817626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RAPORTADA">
    <p:bg>
      <p:bgPr>
        <a:blipFill>
          <a:blip r:embed="rId2"/>
          <a:stretch>
            <a:fillRect/>
          </a:stretch>
        </a:blipFill>
        <a:effectLst/>
      </p:bgPr>
    </p:bg>
    <p:spTree>
      <p:nvGrpSpPr>
        <p:cNvPr id="1" name=""/>
        <p:cNvGrpSpPr/>
        <p:nvPr/>
      </p:nvGrpSpPr>
      <p:grpSpPr>
        <a:xfrm>
          <a:off x="0" y="0"/>
          <a:ext cx="0" cy="0"/>
          <a:chOff x="0" y="0"/>
          <a:chExt cx="0" cy="0"/>
        </a:xfrm>
      </p:grpSpPr>
      <p:sp>
        <p:nvSpPr>
          <p:cNvPr id="2" name="Marcador de texto 3">
            <a:extLst>
              <a:ext uri="{FF2B5EF4-FFF2-40B4-BE49-F238E27FC236}">
                <a16:creationId xmlns:a16="http://schemas.microsoft.com/office/drawing/2014/main" id="{5D1D87E6-8E1C-4CA0-9CD2-231F4C879AF3}"/>
              </a:ext>
            </a:extLst>
          </p:cNvPr>
          <p:cNvSpPr txBox="1">
            <a:spLocks noGrp="1"/>
          </p:cNvSpPr>
          <p:nvPr>
            <p:ph type="body" sz="quarter" idx="4294967295"/>
          </p:nvPr>
        </p:nvSpPr>
        <p:spPr>
          <a:xfrm>
            <a:off x="685800" y="3429000"/>
            <a:ext cx="3395660" cy="2890839"/>
          </a:xfrm>
          <a:prstGeom prst="rect">
            <a:avLst/>
          </a:prstGeom>
          <a:noFill/>
          <a:ln>
            <a:noFill/>
          </a:ln>
        </p:spPr>
        <p:txBody>
          <a:bodyPr vert="horz" wrap="square" lIns="91440" tIns="45720" rIns="91440" bIns="45720" anchor="b" anchorCtr="0" compatLnSpc="1">
            <a:noAutofit/>
          </a:bodyPr>
          <a:lstStyle>
            <a:lvl1pPr marL="0" marR="0" lvl="0" indent="0" fontAlgn="auto">
              <a:spcAft>
                <a:spcPts val="0"/>
              </a:spcAft>
              <a:buNone/>
              <a:tabLst/>
              <a:defRPr lang="es-ES" sz="2000" b="0" i="0" u="none" strike="noStrike" cap="none" spc="0" baseline="0">
                <a:solidFill>
                  <a:srgbClr val="1A1A1A"/>
                </a:solidFill>
                <a:uFillTx/>
                <a:latin typeface="Verdana"/>
              </a:defRPr>
            </a:lvl1pPr>
          </a:lstStyle>
          <a:p>
            <a:pPr lvl="0"/>
            <a:r>
              <a:rPr lang="es-ES"/>
              <a:t>CONTACTO</a:t>
            </a:r>
          </a:p>
        </p:txBody>
      </p:sp>
    </p:spTree>
    <p:extLst>
      <p:ext uri="{BB962C8B-B14F-4D97-AF65-F5344CB8AC3E}">
        <p14:creationId xmlns:p14="http://schemas.microsoft.com/office/powerpoint/2010/main" val="37380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mailto:cdelgados@fundacion.uva.es" TargetMode="External"/><Relationship Id="rId2" Type="http://schemas.openxmlformats.org/officeDocument/2006/relationships/hyperlink" Target="mailto:articulos60@fundacion.uva.es" TargetMode="External"/><Relationship Id="rId1" Type="http://schemas.openxmlformats.org/officeDocument/2006/relationships/slideLayout" Target="../slideLayouts/slideLayout8.xml"/><Relationship Id="rId5" Type="http://schemas.openxmlformats.org/officeDocument/2006/relationships/hyperlink" Target="mailto:sgomezo@fundacion.uva.es" TargetMode="External"/><Relationship Id="rId4" Type="http://schemas.openxmlformats.org/officeDocument/2006/relationships/hyperlink" Target="mailto:mpvillahoza@fundacion.uva.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60B69EBB-58E5-4C6A-A92A-1CC484B5D2EE}"/>
              </a:ext>
            </a:extLst>
          </p:cNvPr>
          <p:cNvSpPr txBox="1">
            <a:spLocks noGrp="1"/>
          </p:cNvSpPr>
          <p:nvPr>
            <p:ph type="title"/>
          </p:nvPr>
        </p:nvSpPr>
        <p:spPr>
          <a:xfrm>
            <a:off x="6976153" y="3256908"/>
            <a:ext cx="4890499" cy="2589088"/>
          </a:xfrm>
        </p:spPr>
        <p:txBody>
          <a:bodyPr/>
          <a:lstStyle/>
          <a:p>
            <a:pPr lvl="0" algn="ctr"/>
            <a:br>
              <a:rPr lang="es-ES" b="1" dirty="0">
                <a:latin typeface="DM Sans" pitchFamily="2" charset="0"/>
              </a:rPr>
            </a:br>
            <a:r>
              <a:rPr lang="es-ES" b="1" dirty="0">
                <a:latin typeface="DM Sans" pitchFamily="2" charset="0"/>
              </a:rPr>
              <a:t>Contratos al amparo del art. 60 de la LOSU </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487DE08D-E1A7-4BA3-93B8-C124D9740630}"/>
              </a:ext>
            </a:extLst>
          </p:cNvPr>
          <p:cNvSpPr>
            <a:spLocks noGrp="1"/>
          </p:cNvSpPr>
          <p:nvPr>
            <p:ph type="title"/>
          </p:nvPr>
        </p:nvSpPr>
        <p:spPr>
          <a:xfrm>
            <a:off x="449924" y="426377"/>
            <a:ext cx="10977078" cy="980786"/>
          </a:xfrm>
        </p:spPr>
        <p:txBody>
          <a:bodyPr/>
          <a:lstStyle/>
          <a:p>
            <a:r>
              <a:rPr lang="es-ES" sz="3600" dirty="0"/>
              <a:t>Régimen de compatibilidades:</a:t>
            </a:r>
          </a:p>
        </p:txBody>
      </p:sp>
      <p:sp>
        <p:nvSpPr>
          <p:cNvPr id="2" name="CuadroTexto 1">
            <a:extLst>
              <a:ext uri="{FF2B5EF4-FFF2-40B4-BE49-F238E27FC236}">
                <a16:creationId xmlns:a16="http://schemas.microsoft.com/office/drawing/2014/main" id="{47FD0162-8AE6-4F78-B799-49812CFA0915}"/>
              </a:ext>
            </a:extLst>
          </p:cNvPr>
          <p:cNvSpPr txBox="1"/>
          <p:nvPr/>
        </p:nvSpPr>
        <p:spPr>
          <a:xfrm>
            <a:off x="555489" y="1110734"/>
            <a:ext cx="10407722" cy="5678478"/>
          </a:xfrm>
          <a:prstGeom prst="rect">
            <a:avLst/>
          </a:prstGeom>
          <a:noFill/>
        </p:spPr>
        <p:txBody>
          <a:bodyPr wrap="square" rtlCol="0">
            <a:spAutoFit/>
          </a:bodyPr>
          <a:lstStyle/>
          <a:p>
            <a:pPr marL="342900" indent="-342900" algn="just">
              <a:buFont typeface="Arial" panose="020B0604020202020204" pitchFamily="34" charset="0"/>
              <a:buChar char="•"/>
            </a:pPr>
            <a:r>
              <a:rPr lang="es-ES" dirty="0">
                <a:latin typeface="DM Sans" pitchFamily="2" charset="0"/>
              </a:rPr>
              <a:t>Art. 4.3 de la Ley 53/1984, de 26 de diciembre, de Incompatibilidades del personal al servicio de las Administraciones Públicas: La dedicación del profesorado universitario será en todo caso compatible con la realización de los trabajos a que se refiere el artículo 60 de la LOSU, en los términos previstos en la misma.</a:t>
            </a:r>
          </a:p>
          <a:p>
            <a:pPr algn="just"/>
            <a:endParaRPr lang="es-ES" dirty="0">
              <a:latin typeface="DM Sans" pitchFamily="2" charset="0"/>
            </a:endParaRPr>
          </a:p>
          <a:p>
            <a:pPr marL="342900" indent="-342900" algn="just">
              <a:buFont typeface="Arial" panose="020B0604020202020204" pitchFamily="34" charset="0"/>
              <a:buChar char="•"/>
            </a:pPr>
            <a:r>
              <a:rPr lang="es-ES" dirty="0">
                <a:latin typeface="DM Sans" pitchFamily="2" charset="0"/>
              </a:rPr>
              <a:t>Art. 4 del Real Decreto 1930/1984, de 10 de octubre, por el que se desarrolla el artículo 45, 1, de la Ley Orgánica 11/1983, de 25 de agosto, de Reforma Universitaria: </a:t>
            </a:r>
            <a:r>
              <a:rPr lang="es-ES" b="1" dirty="0">
                <a:latin typeface="DM Sans" pitchFamily="2" charset="0"/>
              </a:rPr>
              <a:t>La compatibilidad será denegada:</a:t>
            </a:r>
          </a:p>
          <a:p>
            <a:pPr algn="just"/>
            <a:endParaRPr lang="es-ES" dirty="0">
              <a:latin typeface="DM Sans" pitchFamily="2" charset="0"/>
            </a:endParaRPr>
          </a:p>
          <a:p>
            <a:pPr algn="just"/>
            <a:r>
              <a:rPr lang="es-ES" dirty="0">
                <a:latin typeface="DM Sans" pitchFamily="2" charset="0"/>
              </a:rPr>
              <a:t>a) Cuando los trabajos o los cursos de especialización no tengan el nivel científico, técnico o artístico exigible al profesorado universitario.</a:t>
            </a:r>
          </a:p>
          <a:p>
            <a:pPr algn="just"/>
            <a:r>
              <a:rPr lang="es-ES" dirty="0">
                <a:latin typeface="DM Sans" pitchFamily="2" charset="0"/>
              </a:rPr>
              <a:t>b) Cuando la realización de los trabajos o la participación en los cursos de especialización puedan ocasionar un perjuicio cierto a la labor docente, o cuando impliquen actuaciones impropias del profesorado universitario.</a:t>
            </a:r>
          </a:p>
          <a:p>
            <a:pPr algn="just"/>
            <a:r>
              <a:rPr lang="es-ES" dirty="0">
                <a:latin typeface="DM Sans" pitchFamily="2" charset="0"/>
              </a:rPr>
              <a:t>c) Cuando el tipo de trabajo objeto del contrato esté atribuido en exclusiva a determinados profesionales en virtud de disposición legal y el Profesor contratante carezca del título correspondiente.</a:t>
            </a:r>
          </a:p>
          <a:p>
            <a:pPr algn="just"/>
            <a:r>
              <a:rPr lang="es-ES" dirty="0">
                <a:latin typeface="DM Sans" pitchFamily="2" charset="0"/>
              </a:rPr>
              <a:t>d) Cuando las obligaciones contraídas en el contrato impliquen, de hecho, la constitución de una relación estable</a:t>
            </a:r>
            <a:r>
              <a:rPr lang="es-ES" sz="1900" dirty="0">
                <a:latin typeface="DM Sans" pitchFamily="2" charset="0"/>
              </a:rPr>
              <a:t>.</a:t>
            </a:r>
          </a:p>
          <a:p>
            <a:pPr algn="just"/>
            <a:endParaRPr lang="es-ES" sz="2000" dirty="0">
              <a:latin typeface="DM Sans" pitchFamily="2" charset="0"/>
            </a:endParaRPr>
          </a:p>
        </p:txBody>
      </p:sp>
    </p:spTree>
    <p:extLst>
      <p:ext uri="{BB962C8B-B14F-4D97-AF65-F5344CB8AC3E}">
        <p14:creationId xmlns:p14="http://schemas.microsoft.com/office/powerpoint/2010/main" val="2573966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709A9-B20A-4B59-B803-3DF602D3B659}"/>
              </a:ext>
            </a:extLst>
          </p:cNvPr>
          <p:cNvSpPr>
            <a:spLocks noGrp="1"/>
          </p:cNvSpPr>
          <p:nvPr>
            <p:ph type="title"/>
          </p:nvPr>
        </p:nvSpPr>
        <p:spPr>
          <a:xfrm>
            <a:off x="838203" y="365130"/>
            <a:ext cx="10515600" cy="723932"/>
          </a:xfrm>
        </p:spPr>
        <p:txBody>
          <a:bodyPr/>
          <a:lstStyle/>
          <a:p>
            <a:r>
              <a:rPr lang="es-ES" dirty="0"/>
              <a:t>Duración de los contratos al amparo del art. 60 LOSU:</a:t>
            </a:r>
          </a:p>
        </p:txBody>
      </p:sp>
      <p:sp>
        <p:nvSpPr>
          <p:cNvPr id="3" name="Marcador de texto 2">
            <a:extLst>
              <a:ext uri="{FF2B5EF4-FFF2-40B4-BE49-F238E27FC236}">
                <a16:creationId xmlns:a16="http://schemas.microsoft.com/office/drawing/2014/main" id="{59016D37-B67A-4694-A9A8-0E09E5698EAE}"/>
              </a:ext>
            </a:extLst>
          </p:cNvPr>
          <p:cNvSpPr>
            <a:spLocks noGrp="1"/>
          </p:cNvSpPr>
          <p:nvPr>
            <p:ph type="body" sz="quarter" idx="4294967295"/>
          </p:nvPr>
        </p:nvSpPr>
        <p:spPr>
          <a:xfrm>
            <a:off x="746159" y="1690688"/>
            <a:ext cx="10699682" cy="4557712"/>
          </a:xfrm>
        </p:spPr>
        <p:txBody>
          <a:bodyPr lIns="91440" tIns="45720" rIns="91440" bIns="45720" anchor="t"/>
          <a:lstStyle/>
          <a:p>
            <a:pPr marL="0" indent="0" algn="just">
              <a:buNone/>
            </a:pPr>
            <a:r>
              <a:rPr lang="es-ES" sz="2200" dirty="0">
                <a:latin typeface="DM Sans" pitchFamily="2" charset="0"/>
              </a:rPr>
              <a:t>Los contratos tendrán una duración máxima de </a:t>
            </a:r>
            <a:r>
              <a:rPr lang="es-ES" sz="2200" b="1" dirty="0">
                <a:latin typeface="DM Sans" pitchFamily="2" charset="0"/>
              </a:rPr>
              <a:t>tres años</a:t>
            </a:r>
            <a:r>
              <a:rPr lang="es-ES" sz="2200" dirty="0">
                <a:latin typeface="DM Sans" pitchFamily="2" charset="0"/>
              </a:rPr>
              <a:t>, </a:t>
            </a:r>
            <a:r>
              <a:rPr lang="es-ES" sz="2200" b="1" dirty="0">
                <a:latin typeface="DM Sans" pitchFamily="2" charset="0"/>
              </a:rPr>
              <a:t>incluidas las prórrogas</a:t>
            </a:r>
            <a:r>
              <a:rPr lang="es-ES" sz="2200" dirty="0">
                <a:latin typeface="DM Sans" pitchFamily="2" charset="0"/>
              </a:rPr>
              <a:t>.</a:t>
            </a:r>
          </a:p>
          <a:p>
            <a:pPr marL="0" indent="0" algn="just">
              <a:buNone/>
            </a:pPr>
            <a:r>
              <a:rPr lang="es-ES" sz="2200" dirty="0">
                <a:latin typeface="DM Sans" pitchFamily="2" charset="0"/>
              </a:rPr>
              <a:t>En el caso de contratos para la realización de un servicio técnico de carácter  repetitivo, la duración máxima será de </a:t>
            </a:r>
            <a:r>
              <a:rPr lang="es-ES" sz="2200" b="1" dirty="0">
                <a:latin typeface="DM Sans" pitchFamily="2" charset="0"/>
              </a:rPr>
              <a:t>un año.</a:t>
            </a:r>
          </a:p>
          <a:p>
            <a:pPr marL="0" indent="0" algn="just">
              <a:buNone/>
            </a:pPr>
            <a:r>
              <a:rPr lang="es-ES" sz="2200" dirty="0">
                <a:latin typeface="DM Sans"/>
              </a:rPr>
              <a:t>Una vez </a:t>
            </a:r>
            <a:r>
              <a:rPr lang="es-ES" sz="2200" b="1" dirty="0">
                <a:latin typeface="DM Sans"/>
              </a:rPr>
              <a:t>finalizado el periodo de ejecución solo se podrá realizar pagos con cargo al saldo del contrato hasta la finalización del ejercicio económico</a:t>
            </a:r>
            <a:r>
              <a:rPr lang="es-ES" sz="2200" dirty="0">
                <a:solidFill>
                  <a:srgbClr val="FF0000"/>
                </a:solidFill>
                <a:latin typeface="DM Sans"/>
              </a:rPr>
              <a:t>  siguiente.</a:t>
            </a:r>
          </a:p>
          <a:p>
            <a:pPr marL="0" indent="0" algn="just">
              <a:buNone/>
            </a:pPr>
            <a:r>
              <a:rPr lang="es-ES" sz="2200" dirty="0">
                <a:latin typeface="DM Sans" pitchFamily="2" charset="0"/>
              </a:rPr>
              <a:t>El saldo restante una vez liquidado el contrato, se destinará a incrementar los fondos para la investigación del Departamento, Instituto de Investigación o Grupo de Investigación Reconocido afectados, a aumentar el patrimonio o los recursos que la Universidad destina a la investigación, y a compensar la incidencia de los contratos, convenios o cursos en los gastos de funcionamiento de la Universidad.</a:t>
            </a:r>
          </a:p>
        </p:txBody>
      </p:sp>
    </p:spTree>
    <p:extLst>
      <p:ext uri="{BB962C8B-B14F-4D97-AF65-F5344CB8AC3E}">
        <p14:creationId xmlns:p14="http://schemas.microsoft.com/office/powerpoint/2010/main" val="3718294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487DE08D-E1A7-4BA3-93B8-C124D9740630}"/>
              </a:ext>
            </a:extLst>
          </p:cNvPr>
          <p:cNvSpPr>
            <a:spLocks noGrp="1"/>
          </p:cNvSpPr>
          <p:nvPr>
            <p:ph type="title"/>
          </p:nvPr>
        </p:nvSpPr>
        <p:spPr>
          <a:xfrm>
            <a:off x="449924" y="0"/>
            <a:ext cx="10977078" cy="980786"/>
          </a:xfrm>
        </p:spPr>
        <p:txBody>
          <a:bodyPr/>
          <a:lstStyle/>
          <a:p>
            <a:r>
              <a:rPr lang="es-ES" sz="3600" dirty="0"/>
              <a:t>Personal participante en el contrato art. 60 LOSU:</a:t>
            </a:r>
          </a:p>
        </p:txBody>
      </p:sp>
      <p:sp>
        <p:nvSpPr>
          <p:cNvPr id="2" name="CuadroTexto 1">
            <a:extLst>
              <a:ext uri="{FF2B5EF4-FFF2-40B4-BE49-F238E27FC236}">
                <a16:creationId xmlns:a16="http://schemas.microsoft.com/office/drawing/2014/main" id="{47FD0162-8AE6-4F78-B799-49812CFA0915}"/>
              </a:ext>
            </a:extLst>
          </p:cNvPr>
          <p:cNvSpPr txBox="1"/>
          <p:nvPr/>
        </p:nvSpPr>
        <p:spPr>
          <a:xfrm>
            <a:off x="449924" y="1536174"/>
            <a:ext cx="10407722" cy="3539430"/>
          </a:xfrm>
          <a:prstGeom prst="rect">
            <a:avLst/>
          </a:prstGeom>
          <a:noFill/>
        </p:spPr>
        <p:txBody>
          <a:bodyPr wrap="square" lIns="91440" tIns="45720" rIns="91440" bIns="45720" rtlCol="0" anchor="t">
            <a:spAutoFit/>
          </a:bodyPr>
          <a:lstStyle/>
          <a:p>
            <a:pPr algn="just"/>
            <a:r>
              <a:rPr lang="es-ES" dirty="0">
                <a:latin typeface="DM Sans" pitchFamily="2" charset="0"/>
              </a:rPr>
              <a:t>La persona o personas responsables de los trabajos o actividades específicas de formación a desarrollar en un contrato deberán formar parte del personal docente e investigador de plantilla de la Universidad de Valladolid, ya sea funcionario o laboral con capacidad investigadora reconocida en su relación laboral o estatuaria con la Universidad de Valladolid y en situación de servicio activo. La vinculación estatutaria o contractual con la universidad, por parte de las personas responsables deberá estar vigente en el momento de la celebración del contrato y mantenerse durante el periodo de ejecución del mismo. </a:t>
            </a:r>
            <a:r>
              <a:rPr lang="es-ES" b="1" dirty="0">
                <a:latin typeface="DM Sans" pitchFamily="2" charset="0"/>
              </a:rPr>
              <a:t>No podrá haber más de dos responsables por contrato.</a:t>
            </a:r>
          </a:p>
          <a:p>
            <a:pPr algn="just"/>
            <a:endParaRPr lang="es-ES" sz="2000" b="1" dirty="0">
              <a:latin typeface="DM Sans" pitchFamily="2" charset="0"/>
            </a:endParaRPr>
          </a:p>
          <a:p>
            <a:pPr marL="342900" indent="-342900" algn="just">
              <a:buFont typeface="Arial" panose="020B0604020202020204" pitchFamily="34" charset="0"/>
              <a:buChar char="•"/>
            </a:pPr>
            <a:endParaRPr lang="es-ES" sz="2000" dirty="0">
              <a:highlight>
                <a:srgbClr val="FFFF00"/>
              </a:highlight>
              <a:latin typeface="DM Sans" pitchFamily="2" charset="0"/>
            </a:endParaRPr>
          </a:p>
          <a:p>
            <a:pPr marL="342900" indent="-342900" algn="just">
              <a:buFont typeface="Arial" panose="020B0604020202020204" pitchFamily="34" charset="0"/>
              <a:buChar char="•"/>
            </a:pPr>
            <a:endParaRPr lang="es-ES" sz="2000" dirty="0">
              <a:latin typeface="DM Sans" pitchFamily="2" charset="0"/>
            </a:endParaRPr>
          </a:p>
          <a:p>
            <a:pPr algn="just"/>
            <a:endParaRPr lang="es-ES" sz="2000" dirty="0">
              <a:latin typeface="DM Sans" pitchFamily="2" charset="0"/>
            </a:endParaRPr>
          </a:p>
        </p:txBody>
      </p:sp>
      <p:sp>
        <p:nvSpPr>
          <p:cNvPr id="3" name="CuadroTexto 2">
            <a:extLst>
              <a:ext uri="{FF2B5EF4-FFF2-40B4-BE49-F238E27FC236}">
                <a16:creationId xmlns:a16="http://schemas.microsoft.com/office/drawing/2014/main" id="{9D4CBF19-7FCF-482A-934E-5006AC368723}"/>
              </a:ext>
            </a:extLst>
          </p:cNvPr>
          <p:cNvSpPr txBox="1"/>
          <p:nvPr/>
        </p:nvSpPr>
        <p:spPr>
          <a:xfrm>
            <a:off x="523981" y="1120797"/>
            <a:ext cx="3462391" cy="400110"/>
          </a:xfrm>
          <a:prstGeom prst="rect">
            <a:avLst/>
          </a:prstGeom>
          <a:noFill/>
        </p:spPr>
        <p:txBody>
          <a:bodyPr wrap="square" rtlCol="0">
            <a:spAutoFit/>
          </a:bodyPr>
          <a:lstStyle/>
          <a:p>
            <a:r>
              <a:rPr lang="es-ES" sz="2000" b="1" dirty="0">
                <a:latin typeface="DM Sans" pitchFamily="2" charset="0"/>
              </a:rPr>
              <a:t>Quién puede ser IP:</a:t>
            </a:r>
          </a:p>
        </p:txBody>
      </p:sp>
      <p:sp>
        <p:nvSpPr>
          <p:cNvPr id="4" name="CuadroTexto 3">
            <a:extLst>
              <a:ext uri="{FF2B5EF4-FFF2-40B4-BE49-F238E27FC236}">
                <a16:creationId xmlns:a16="http://schemas.microsoft.com/office/drawing/2014/main" id="{FB2ADE15-C618-41BE-8285-3A686FAB0F68}"/>
              </a:ext>
            </a:extLst>
          </p:cNvPr>
          <p:cNvSpPr txBox="1"/>
          <p:nvPr/>
        </p:nvSpPr>
        <p:spPr>
          <a:xfrm>
            <a:off x="595899" y="3787148"/>
            <a:ext cx="3318553" cy="400110"/>
          </a:xfrm>
          <a:prstGeom prst="rect">
            <a:avLst/>
          </a:prstGeom>
          <a:noFill/>
        </p:spPr>
        <p:txBody>
          <a:bodyPr wrap="square" rtlCol="0">
            <a:spAutoFit/>
          </a:bodyPr>
          <a:lstStyle/>
          <a:p>
            <a:r>
              <a:rPr lang="es-ES" sz="2000" b="1" dirty="0">
                <a:latin typeface="DM Sans" pitchFamily="2" charset="0"/>
              </a:rPr>
              <a:t>Quién puede participar:</a:t>
            </a:r>
          </a:p>
        </p:txBody>
      </p:sp>
      <p:sp>
        <p:nvSpPr>
          <p:cNvPr id="6" name="CuadroTexto 5">
            <a:extLst>
              <a:ext uri="{FF2B5EF4-FFF2-40B4-BE49-F238E27FC236}">
                <a16:creationId xmlns:a16="http://schemas.microsoft.com/office/drawing/2014/main" id="{795D5692-CF89-4609-982F-C0184F61C7D6}"/>
              </a:ext>
            </a:extLst>
          </p:cNvPr>
          <p:cNvSpPr txBox="1"/>
          <p:nvPr/>
        </p:nvSpPr>
        <p:spPr>
          <a:xfrm>
            <a:off x="523981" y="4407613"/>
            <a:ext cx="10510464" cy="2031325"/>
          </a:xfrm>
          <a:prstGeom prst="rect">
            <a:avLst/>
          </a:prstGeom>
          <a:noFill/>
        </p:spPr>
        <p:txBody>
          <a:bodyPr wrap="square" rtlCol="0">
            <a:spAutoFit/>
          </a:bodyPr>
          <a:lstStyle/>
          <a:p>
            <a:pPr marL="285750" indent="-285750" fontAlgn="base">
              <a:buFont typeface="Arial" panose="020B0604020202020204" pitchFamily="34" charset="0"/>
              <a:buChar char="•"/>
            </a:pPr>
            <a:r>
              <a:rPr lang="es-ES" dirty="0">
                <a:latin typeface="DM Sans" pitchFamily="2" charset="0"/>
              </a:rPr>
              <a:t>PDI vinculado a la </a:t>
            </a:r>
            <a:r>
              <a:rPr lang="es-ES" dirty="0" err="1">
                <a:latin typeface="DM Sans" pitchFamily="2" charset="0"/>
              </a:rPr>
              <a:t>UVa</a:t>
            </a:r>
            <a:r>
              <a:rPr lang="es-ES" dirty="0">
                <a:latin typeface="DM Sans" pitchFamily="2" charset="0"/>
              </a:rPr>
              <a:t> funcionarial o laboralmente</a:t>
            </a:r>
          </a:p>
          <a:p>
            <a:pPr marL="285750" indent="-285750" fontAlgn="base">
              <a:buFont typeface="Arial" panose="020B0604020202020204" pitchFamily="34" charset="0"/>
              <a:buChar char="•"/>
            </a:pPr>
            <a:r>
              <a:rPr lang="es-ES" dirty="0">
                <a:latin typeface="DM Sans" pitchFamily="2" charset="0"/>
              </a:rPr>
              <a:t>Profesores eméritos </a:t>
            </a:r>
            <a:r>
              <a:rPr lang="en-US" dirty="0">
                <a:latin typeface="DM Sans" pitchFamily="2" charset="0"/>
              </a:rPr>
              <a:t>​</a:t>
            </a:r>
          </a:p>
          <a:p>
            <a:pPr marL="285750" indent="-285750" fontAlgn="base">
              <a:buFont typeface="Arial" panose="020B0604020202020204" pitchFamily="34" charset="0"/>
              <a:buChar char="•"/>
            </a:pPr>
            <a:r>
              <a:rPr lang="es-ES" dirty="0">
                <a:latin typeface="DM Sans" pitchFamily="2" charset="0"/>
              </a:rPr>
              <a:t>Profesores asociados </a:t>
            </a:r>
          </a:p>
          <a:p>
            <a:pPr marL="285750" indent="-285750" fontAlgn="base">
              <a:buFont typeface="Arial" panose="020B0604020202020204" pitchFamily="34" charset="0"/>
              <a:buChar char="•"/>
            </a:pPr>
            <a:r>
              <a:rPr lang="es-ES" dirty="0">
                <a:latin typeface="DM Sans" pitchFamily="2" charset="0"/>
              </a:rPr>
              <a:t>Investigadores contratados</a:t>
            </a:r>
            <a:r>
              <a:rPr lang="en-US" dirty="0">
                <a:latin typeface="DM Sans" pitchFamily="2" charset="0"/>
              </a:rPr>
              <a:t>​</a:t>
            </a:r>
          </a:p>
          <a:p>
            <a:pPr marL="285750" indent="-285750" fontAlgn="base">
              <a:buFont typeface="Arial" panose="020B0604020202020204" pitchFamily="34" charset="0"/>
              <a:buChar char="•"/>
            </a:pPr>
            <a:r>
              <a:rPr lang="es-ES" dirty="0">
                <a:latin typeface="DM Sans" pitchFamily="2" charset="0"/>
              </a:rPr>
              <a:t>PDI de otras universidades</a:t>
            </a:r>
            <a:r>
              <a:rPr lang="en-US" dirty="0">
                <a:latin typeface="DM Sans" pitchFamily="2" charset="0"/>
              </a:rPr>
              <a:t>​</a:t>
            </a:r>
          </a:p>
          <a:p>
            <a:pPr marL="285750" indent="-285750" fontAlgn="base">
              <a:buFont typeface="Arial" panose="020B0604020202020204" pitchFamily="34" charset="0"/>
              <a:buChar char="•"/>
            </a:pPr>
            <a:r>
              <a:rPr lang="es-ES" dirty="0">
                <a:latin typeface="DM Sans" pitchFamily="2" charset="0"/>
              </a:rPr>
              <a:t>PTGAS</a:t>
            </a:r>
            <a:endParaRPr lang="en-US" dirty="0">
              <a:latin typeface="DM Sans" pitchFamily="2" charset="0"/>
            </a:endParaRPr>
          </a:p>
          <a:p>
            <a:endParaRPr lang="es-ES" dirty="0"/>
          </a:p>
        </p:txBody>
      </p:sp>
    </p:spTree>
    <p:extLst>
      <p:ext uri="{BB962C8B-B14F-4D97-AF65-F5344CB8AC3E}">
        <p14:creationId xmlns:p14="http://schemas.microsoft.com/office/powerpoint/2010/main" val="3650082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487DE08D-E1A7-4BA3-93B8-C124D9740630}"/>
              </a:ext>
            </a:extLst>
          </p:cNvPr>
          <p:cNvSpPr>
            <a:spLocks noGrp="1"/>
          </p:cNvSpPr>
          <p:nvPr>
            <p:ph type="title"/>
          </p:nvPr>
        </p:nvSpPr>
        <p:spPr>
          <a:xfrm>
            <a:off x="449924" y="426377"/>
            <a:ext cx="10977078" cy="980786"/>
          </a:xfrm>
        </p:spPr>
        <p:txBody>
          <a:bodyPr/>
          <a:lstStyle/>
          <a:p>
            <a:r>
              <a:rPr lang="es-ES" sz="3600" dirty="0"/>
              <a:t>Personal que NO puede participar  en el contrato art. 60 LOSU:</a:t>
            </a:r>
          </a:p>
        </p:txBody>
      </p:sp>
      <p:sp>
        <p:nvSpPr>
          <p:cNvPr id="2" name="CuadroTexto 1">
            <a:extLst>
              <a:ext uri="{FF2B5EF4-FFF2-40B4-BE49-F238E27FC236}">
                <a16:creationId xmlns:a16="http://schemas.microsoft.com/office/drawing/2014/main" id="{47FD0162-8AE6-4F78-B799-49812CFA0915}"/>
              </a:ext>
            </a:extLst>
          </p:cNvPr>
          <p:cNvSpPr txBox="1"/>
          <p:nvPr/>
        </p:nvSpPr>
        <p:spPr>
          <a:xfrm>
            <a:off x="449924" y="1882894"/>
            <a:ext cx="10407722" cy="5632311"/>
          </a:xfrm>
          <a:prstGeom prst="rect">
            <a:avLst/>
          </a:prstGeom>
          <a:noFill/>
        </p:spPr>
        <p:txBody>
          <a:bodyPr wrap="square" rtlCol="0">
            <a:spAutoFit/>
          </a:bodyPr>
          <a:lstStyle/>
          <a:p>
            <a:pPr marL="342900" indent="-342900" algn="just">
              <a:buFont typeface="Arial" panose="020B0604020202020204" pitchFamily="34" charset="0"/>
              <a:buChar char="•"/>
            </a:pPr>
            <a:r>
              <a:rPr lang="es-ES" sz="2000" dirty="0">
                <a:latin typeface="DM Sans" pitchFamily="2" charset="0"/>
              </a:rPr>
              <a:t>Personal investigador o personal técnico de investigación contratado para la ejecución de otros proyectos de investigación, excepto si su contrato y la convocatoria por la que fue contratado lo permiten</a:t>
            </a:r>
          </a:p>
          <a:p>
            <a:pPr algn="just"/>
            <a:endParaRPr lang="es-ES" sz="2000" dirty="0">
              <a:latin typeface="DM Sans" pitchFamily="2" charset="0"/>
            </a:endParaRPr>
          </a:p>
          <a:p>
            <a:pPr marL="342900" indent="-342900" algn="just">
              <a:buFont typeface="Arial" panose="020B0604020202020204" pitchFamily="34" charset="0"/>
              <a:buChar char="•"/>
            </a:pPr>
            <a:r>
              <a:rPr lang="es-ES" sz="2000" dirty="0">
                <a:latin typeface="DM Sans" pitchFamily="2" charset="0"/>
              </a:rPr>
              <a:t>Estudiantes de ningún ciclo formativo, excepto si tienen una vinculación laboral con la Uva que permita su participación, conforme a la legislación vigente.</a:t>
            </a:r>
          </a:p>
          <a:p>
            <a:pPr marL="342900" indent="-342900" algn="just">
              <a:buFont typeface="Arial" panose="020B0604020202020204" pitchFamily="34" charset="0"/>
              <a:buChar char="•"/>
            </a:pPr>
            <a:endParaRPr lang="es-ES" sz="2000" dirty="0">
              <a:latin typeface="DM Sans" pitchFamily="2" charset="0"/>
            </a:endParaRPr>
          </a:p>
          <a:p>
            <a:pPr marL="342900" indent="-342900" algn="just">
              <a:buFont typeface="Arial" panose="020B0604020202020204" pitchFamily="34" charset="0"/>
              <a:buChar char="•"/>
            </a:pPr>
            <a:r>
              <a:rPr lang="es-ES" sz="2000" dirty="0">
                <a:latin typeface="DM Sans" pitchFamily="2" charset="0"/>
              </a:rPr>
              <a:t>Profesorado sustituto. (art. 80.1 LOSU)</a:t>
            </a:r>
          </a:p>
          <a:p>
            <a:pPr marL="342900" indent="-342900" algn="just">
              <a:buFont typeface="Arial" panose="020B0604020202020204" pitchFamily="34" charset="0"/>
              <a:buChar char="•"/>
            </a:pPr>
            <a:endParaRPr lang="es-ES" sz="2000" dirty="0">
              <a:latin typeface="DM Sans" pitchFamily="2" charset="0"/>
            </a:endParaRPr>
          </a:p>
          <a:p>
            <a:pPr marL="342900" indent="-342900" algn="just">
              <a:buFont typeface="Arial" panose="020B0604020202020204" pitchFamily="34" charset="0"/>
              <a:buChar char="•"/>
            </a:pPr>
            <a:r>
              <a:rPr lang="es-ES" sz="2000" dirty="0">
                <a:latin typeface="DM Sans" pitchFamily="2" charset="0"/>
              </a:rPr>
              <a:t>Becarios de investigación</a:t>
            </a:r>
          </a:p>
          <a:p>
            <a:pPr algn="just"/>
            <a:r>
              <a:rPr lang="es-ES" sz="2000" dirty="0">
                <a:latin typeface="DM Sans" pitchFamily="2" charset="0"/>
              </a:rPr>
              <a:t>El personal investigador en formación contratado tendrá el régimen de incompatibilidades que se señale en las convocatorias respectivas. Siendo el Vicerrectorado de investigación quien, en su caso,  autorice su participación en los contratos art. 60 LOSU.</a:t>
            </a:r>
          </a:p>
          <a:p>
            <a:pPr marL="342900" indent="-342900" algn="just">
              <a:buFont typeface="Arial" panose="020B0604020202020204" pitchFamily="34" charset="0"/>
              <a:buChar char="•"/>
            </a:pPr>
            <a:endParaRPr lang="es-ES" sz="2000" dirty="0">
              <a:latin typeface="DM Sans" pitchFamily="2" charset="0"/>
            </a:endParaRPr>
          </a:p>
          <a:p>
            <a:pPr marL="342900" indent="-342900" algn="just">
              <a:buFont typeface="Arial" panose="020B0604020202020204" pitchFamily="34" charset="0"/>
              <a:buChar char="•"/>
            </a:pPr>
            <a:endParaRPr lang="es-ES" sz="2000" dirty="0">
              <a:highlight>
                <a:srgbClr val="FFFF00"/>
              </a:highlight>
              <a:latin typeface="DM Sans" pitchFamily="2" charset="0"/>
            </a:endParaRPr>
          </a:p>
          <a:p>
            <a:pPr marL="342900" indent="-342900" algn="just">
              <a:buFont typeface="Arial" panose="020B0604020202020204" pitchFamily="34" charset="0"/>
              <a:buChar char="•"/>
            </a:pPr>
            <a:endParaRPr lang="es-ES" sz="2000" dirty="0">
              <a:latin typeface="DM Sans" pitchFamily="2" charset="0"/>
            </a:endParaRPr>
          </a:p>
          <a:p>
            <a:pPr algn="just"/>
            <a:endParaRPr lang="es-ES" sz="2000" dirty="0">
              <a:latin typeface="DM Sans" pitchFamily="2" charset="0"/>
            </a:endParaRPr>
          </a:p>
        </p:txBody>
      </p:sp>
    </p:spTree>
    <p:extLst>
      <p:ext uri="{BB962C8B-B14F-4D97-AF65-F5344CB8AC3E}">
        <p14:creationId xmlns:p14="http://schemas.microsoft.com/office/powerpoint/2010/main" val="1489684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487DE08D-E1A7-4BA3-93B8-C124D9740630}"/>
              </a:ext>
            </a:extLst>
          </p:cNvPr>
          <p:cNvSpPr>
            <a:spLocks noGrp="1"/>
          </p:cNvSpPr>
          <p:nvPr>
            <p:ph type="title"/>
          </p:nvPr>
        </p:nvSpPr>
        <p:spPr>
          <a:xfrm>
            <a:off x="449924" y="426377"/>
            <a:ext cx="10977078" cy="980786"/>
          </a:xfrm>
        </p:spPr>
        <p:txBody>
          <a:bodyPr/>
          <a:lstStyle/>
          <a:p>
            <a:r>
              <a:rPr lang="es-ES" sz="3600" dirty="0"/>
              <a:t>Responsabilidades del Investigador Principal o director del trabajo:</a:t>
            </a:r>
          </a:p>
        </p:txBody>
      </p:sp>
      <p:sp>
        <p:nvSpPr>
          <p:cNvPr id="2" name="CuadroTexto 1">
            <a:extLst>
              <a:ext uri="{FF2B5EF4-FFF2-40B4-BE49-F238E27FC236}">
                <a16:creationId xmlns:a16="http://schemas.microsoft.com/office/drawing/2014/main" id="{47FD0162-8AE6-4F78-B799-49812CFA0915}"/>
              </a:ext>
            </a:extLst>
          </p:cNvPr>
          <p:cNvSpPr txBox="1"/>
          <p:nvPr/>
        </p:nvSpPr>
        <p:spPr>
          <a:xfrm>
            <a:off x="449924" y="1533465"/>
            <a:ext cx="11203596" cy="5632311"/>
          </a:xfrm>
          <a:prstGeom prst="rect">
            <a:avLst/>
          </a:prstGeom>
          <a:noFill/>
        </p:spPr>
        <p:txBody>
          <a:bodyPr wrap="square" rtlCol="0">
            <a:spAutoFit/>
          </a:bodyPr>
          <a:lstStyle/>
          <a:p>
            <a:pPr marL="342900" indent="-342900" algn="just">
              <a:buFont typeface="Arial" panose="020B0604020202020204" pitchFamily="34" charset="0"/>
              <a:buChar char="•"/>
            </a:pPr>
            <a:r>
              <a:rPr lang="es-ES" sz="2000" dirty="0">
                <a:latin typeface="DM Sans" pitchFamily="2" charset="0"/>
              </a:rPr>
              <a:t>Ejecutar lo establecido en el contrato, así como llevar a cabo la supervisión económica y administrativa del expediente del contrato observando los principios de gestión financiera correcta, transparente y eficaz</a:t>
            </a:r>
            <a:r>
              <a:rPr lang="es-ES" sz="2000" b="1" dirty="0">
                <a:latin typeface="DM Sans" pitchFamily="2" charset="0"/>
              </a:rPr>
              <a:t>. </a:t>
            </a:r>
            <a:r>
              <a:rPr lang="es-ES" sz="2000" b="1" dirty="0">
                <a:solidFill>
                  <a:srgbClr val="FF0000"/>
                </a:solidFill>
                <a:latin typeface="DM Sans" pitchFamily="2" charset="0"/>
              </a:rPr>
              <a:t>Ello supone que se encarga de ordenar al órgano gestor  la emisión de facturas tras el cumplimiento de los hitos señalados, interesándose por su estado de cobro.</a:t>
            </a:r>
          </a:p>
          <a:p>
            <a:pPr marL="342900" indent="-342900" algn="just">
              <a:buFont typeface="Arial" panose="020B0604020202020204" pitchFamily="34" charset="0"/>
              <a:buChar char="•"/>
            </a:pPr>
            <a:r>
              <a:rPr lang="es-ES" sz="2000" dirty="0">
                <a:latin typeface="DM Sans" pitchFamily="2" charset="0"/>
              </a:rPr>
              <a:t>Proponer la contratación laboral de personal necesario y participar en la selección de las personas que vayan a integrar el equipo. </a:t>
            </a:r>
            <a:r>
              <a:rPr lang="es-ES" sz="2000" dirty="0">
                <a:solidFill>
                  <a:srgbClr val="FF0000"/>
                </a:solidFill>
                <a:latin typeface="DM Sans" pitchFamily="2" charset="0"/>
              </a:rPr>
              <a:t>Estos contratos se tramitarán por el SAI.</a:t>
            </a:r>
          </a:p>
          <a:p>
            <a:pPr marL="342900" indent="-342900" algn="just">
              <a:buFont typeface="Arial" panose="020B0604020202020204" pitchFamily="34" charset="0"/>
              <a:buChar char="•"/>
            </a:pPr>
            <a:r>
              <a:rPr lang="es-ES" sz="2000" dirty="0">
                <a:latin typeface="DM Sans" pitchFamily="2" charset="0"/>
              </a:rPr>
              <a:t>Cumplir los compromisos técnicos contraídos en el contrato, en todos sus términos y aspectos (LOPD, LPI, LPR, normativa residuos, incompatibilidades, </a:t>
            </a:r>
            <a:r>
              <a:rPr lang="es-ES" sz="2000" dirty="0">
                <a:solidFill>
                  <a:srgbClr val="FF0000"/>
                </a:solidFill>
                <a:latin typeface="DM Sans" pitchFamily="2" charset="0"/>
              </a:rPr>
              <a:t>normativa doble uso</a:t>
            </a:r>
            <a:r>
              <a:rPr lang="es-ES" sz="2000" dirty="0">
                <a:latin typeface="DM Sans" pitchFamily="2" charset="0"/>
              </a:rPr>
              <a:t>, etc.).</a:t>
            </a:r>
          </a:p>
          <a:p>
            <a:pPr marL="342900" indent="-342900" algn="just">
              <a:buFont typeface="Arial" panose="020B0604020202020204" pitchFamily="34" charset="0"/>
              <a:buChar char="•"/>
            </a:pPr>
            <a:r>
              <a:rPr lang="es-ES" sz="2000" dirty="0">
                <a:latin typeface="DM Sans" pitchFamily="2" charset="0"/>
              </a:rPr>
              <a:t>Informar y velas porque el personal del equipo cumpla con las obligaciones contraídas.</a:t>
            </a:r>
          </a:p>
          <a:p>
            <a:pPr marL="342900" indent="-342900" algn="just">
              <a:buFont typeface="Arial" panose="020B0604020202020204" pitchFamily="34" charset="0"/>
              <a:buChar char="•"/>
            </a:pPr>
            <a:r>
              <a:rPr lang="es-ES" sz="2000" dirty="0">
                <a:latin typeface="DM Sans" pitchFamily="2" charset="0"/>
              </a:rPr>
              <a:t>Recabar de la otra parte, una vez finalizada la prestación o servicio objeto del contrato, justificante del cumplimiento del contrato y de la fecha de entrega y recepción del informe final o entregable resultante </a:t>
            </a:r>
            <a:r>
              <a:rPr lang="es-ES" sz="2000" b="1" dirty="0">
                <a:latin typeface="DM Sans" pitchFamily="2" charset="0"/>
              </a:rPr>
              <a:t>(acta de recepción) </a:t>
            </a:r>
          </a:p>
          <a:p>
            <a:pPr marL="342900" indent="-342900" algn="just">
              <a:buFont typeface="Arial" panose="020B0604020202020204" pitchFamily="34" charset="0"/>
              <a:buChar char="•"/>
            </a:pPr>
            <a:r>
              <a:rPr lang="es-ES" sz="2000" dirty="0">
                <a:latin typeface="DM Sans" pitchFamily="2" charset="0"/>
              </a:rPr>
              <a:t>A la terminación suscribir un </a:t>
            </a:r>
            <a:r>
              <a:rPr lang="es-ES" sz="2000" b="1" dirty="0">
                <a:solidFill>
                  <a:srgbClr val="FF0000"/>
                </a:solidFill>
                <a:latin typeface="DM Sans" pitchFamily="2" charset="0"/>
              </a:rPr>
              <a:t>informe final técnico y económico </a:t>
            </a:r>
            <a:r>
              <a:rPr lang="es-ES" sz="2000" dirty="0">
                <a:solidFill>
                  <a:srgbClr val="FF0000"/>
                </a:solidFill>
                <a:latin typeface="DM Sans" pitchFamily="2" charset="0"/>
              </a:rPr>
              <a:t>que contendrá un resumen sobre el trabajo desarrollado, el personal participante y los gastos e ingresos ocasionados, que deberá ser remitido al órgano gestor.</a:t>
            </a:r>
          </a:p>
          <a:p>
            <a:pPr marL="342900" indent="-342900" algn="just">
              <a:buFont typeface="Arial" panose="020B0604020202020204" pitchFamily="34" charset="0"/>
              <a:buChar char="•"/>
            </a:pPr>
            <a:endParaRPr lang="es-ES" sz="2000" dirty="0">
              <a:latin typeface="DM Sans" pitchFamily="2" charset="0"/>
            </a:endParaRPr>
          </a:p>
        </p:txBody>
      </p:sp>
    </p:spTree>
    <p:extLst>
      <p:ext uri="{BB962C8B-B14F-4D97-AF65-F5344CB8AC3E}">
        <p14:creationId xmlns:p14="http://schemas.microsoft.com/office/powerpoint/2010/main" val="1065723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709A9-B20A-4B59-B803-3DF602D3B659}"/>
              </a:ext>
            </a:extLst>
          </p:cNvPr>
          <p:cNvSpPr>
            <a:spLocks noGrp="1"/>
          </p:cNvSpPr>
          <p:nvPr>
            <p:ph type="title"/>
          </p:nvPr>
        </p:nvSpPr>
        <p:spPr>
          <a:xfrm>
            <a:off x="838203" y="365130"/>
            <a:ext cx="10515600" cy="723932"/>
          </a:xfrm>
        </p:spPr>
        <p:txBody>
          <a:bodyPr/>
          <a:lstStyle/>
          <a:p>
            <a:r>
              <a:rPr lang="es-ES" dirty="0"/>
              <a:t>Papel del órgano gestor:</a:t>
            </a:r>
          </a:p>
        </p:txBody>
      </p:sp>
      <p:sp>
        <p:nvSpPr>
          <p:cNvPr id="3" name="Marcador de texto 2">
            <a:extLst>
              <a:ext uri="{FF2B5EF4-FFF2-40B4-BE49-F238E27FC236}">
                <a16:creationId xmlns:a16="http://schemas.microsoft.com/office/drawing/2014/main" id="{59016D37-B67A-4694-A9A8-0E09E5698EAE}"/>
              </a:ext>
            </a:extLst>
          </p:cNvPr>
          <p:cNvSpPr>
            <a:spLocks noGrp="1"/>
          </p:cNvSpPr>
          <p:nvPr>
            <p:ph type="body" sz="quarter" idx="4294967295"/>
          </p:nvPr>
        </p:nvSpPr>
        <p:spPr>
          <a:xfrm>
            <a:off x="746159" y="1089062"/>
            <a:ext cx="10699682" cy="5403808"/>
          </a:xfrm>
        </p:spPr>
        <p:txBody>
          <a:bodyPr/>
          <a:lstStyle/>
          <a:p>
            <a:pPr marL="0" indent="0" algn="just">
              <a:buNone/>
            </a:pPr>
            <a:r>
              <a:rPr lang="es-ES" sz="1900" dirty="0">
                <a:latin typeface="DM Sans" pitchFamily="2" charset="0"/>
              </a:rPr>
              <a:t>El SAI o la Fundación UVa (ver aclaración en paginas posteriores)  serán los encargados de la gestión administrativa y económica, teniendo siempre el SAI el papel de visto bueno previo y tramitación de autorizaciones de todos los contratos,  y asumirán las siguientes obligaciones:</a:t>
            </a:r>
          </a:p>
          <a:p>
            <a:pPr marL="0" indent="0" algn="just">
              <a:buNone/>
            </a:pPr>
            <a:r>
              <a:rPr lang="es-ES" sz="1900" dirty="0">
                <a:latin typeface="DM Sans" pitchFamily="2" charset="0"/>
              </a:rPr>
              <a:t>a) apoyo administrativo que sea preciso para la negociación, autorización y formalización del contrato.</a:t>
            </a:r>
          </a:p>
          <a:p>
            <a:pPr marL="0" indent="0" algn="just">
              <a:buNone/>
            </a:pPr>
            <a:r>
              <a:rPr lang="es-ES" sz="1900" dirty="0">
                <a:latin typeface="DM Sans" pitchFamily="2" charset="0"/>
              </a:rPr>
              <a:t>b) Llevar la contabilidad por medio de una cuenta por cada trabajo o curso.</a:t>
            </a:r>
          </a:p>
          <a:p>
            <a:pPr marL="0" indent="0" algn="just">
              <a:buNone/>
            </a:pPr>
            <a:r>
              <a:rPr lang="es-ES" sz="1900" dirty="0">
                <a:latin typeface="DM Sans" pitchFamily="2" charset="0"/>
              </a:rPr>
              <a:t>c) Realizar los cobros y pagos que procedan en ejecución del contrato y, en general, prestar el servicio de caja o tesorería</a:t>
            </a:r>
          </a:p>
          <a:p>
            <a:pPr marL="0" indent="0" algn="just">
              <a:buNone/>
            </a:pPr>
            <a:r>
              <a:rPr lang="es-ES" sz="1900" dirty="0">
                <a:latin typeface="DM Sans" pitchFamily="2" charset="0"/>
              </a:rPr>
              <a:t>d) Formalizar los contratos del personal que deba participar en el trabajo o curso, abonar las retribuciones y cumplir con las obligaciones fiscales, laborales y de Seguridad Social que correspondan al empleador.</a:t>
            </a:r>
          </a:p>
          <a:p>
            <a:pPr marL="0" indent="0" algn="just">
              <a:buNone/>
            </a:pPr>
            <a:r>
              <a:rPr lang="es-ES" sz="1900" dirty="0">
                <a:latin typeface="DM Sans" pitchFamily="2" charset="0"/>
              </a:rPr>
              <a:t>e) Tramitar y resolver las incidencias de carácter administrativo, económico y contable que se produzcan en la ejecución del contrato.</a:t>
            </a:r>
          </a:p>
          <a:p>
            <a:pPr marL="0" indent="0" algn="just">
              <a:buNone/>
            </a:pPr>
            <a:r>
              <a:rPr lang="es-ES" sz="1900" dirty="0">
                <a:latin typeface="DM Sans" pitchFamily="2" charset="0"/>
              </a:rPr>
              <a:t>f) Realizar la liquidación final del contrato.</a:t>
            </a:r>
          </a:p>
          <a:p>
            <a:pPr marL="0" indent="0" algn="just">
              <a:buNone/>
            </a:pPr>
            <a:r>
              <a:rPr lang="es-ES" sz="1900" dirty="0">
                <a:latin typeface="DM Sans" pitchFamily="2" charset="0"/>
              </a:rPr>
              <a:t>e) Llevar un registro de los contratos y cumplir con las normas de transparencia, y aportar información a los órganos de la universidad que lo requieran</a:t>
            </a:r>
          </a:p>
        </p:txBody>
      </p:sp>
    </p:spTree>
    <p:extLst>
      <p:ext uri="{BB962C8B-B14F-4D97-AF65-F5344CB8AC3E}">
        <p14:creationId xmlns:p14="http://schemas.microsoft.com/office/powerpoint/2010/main" val="3343498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709A9-B20A-4B59-B803-3DF602D3B659}"/>
              </a:ext>
            </a:extLst>
          </p:cNvPr>
          <p:cNvSpPr>
            <a:spLocks noGrp="1"/>
          </p:cNvSpPr>
          <p:nvPr>
            <p:ph type="title"/>
          </p:nvPr>
        </p:nvSpPr>
        <p:spPr>
          <a:xfrm>
            <a:off x="838203" y="365130"/>
            <a:ext cx="10515600" cy="723932"/>
          </a:xfrm>
        </p:spPr>
        <p:txBody>
          <a:bodyPr/>
          <a:lstStyle/>
          <a:p>
            <a:pPr algn="just"/>
            <a:r>
              <a:rPr lang="es-ES" sz="3600" dirty="0"/>
              <a:t>Autorización de los contratos al amparo del art. 60 LOSU gestionados por la Fundación </a:t>
            </a:r>
            <a:r>
              <a:rPr lang="es-ES" sz="3600" dirty="0" err="1"/>
              <a:t>UVa</a:t>
            </a:r>
            <a:r>
              <a:rPr lang="es-ES" dirty="0"/>
              <a:t>:</a:t>
            </a:r>
          </a:p>
        </p:txBody>
      </p:sp>
      <p:sp>
        <p:nvSpPr>
          <p:cNvPr id="3" name="Marcador de texto 2">
            <a:extLst>
              <a:ext uri="{FF2B5EF4-FFF2-40B4-BE49-F238E27FC236}">
                <a16:creationId xmlns:a16="http://schemas.microsoft.com/office/drawing/2014/main" id="{59016D37-B67A-4694-A9A8-0E09E5698EAE}"/>
              </a:ext>
            </a:extLst>
          </p:cNvPr>
          <p:cNvSpPr>
            <a:spLocks noGrp="1"/>
          </p:cNvSpPr>
          <p:nvPr>
            <p:ph type="body" sz="quarter" idx="4294967295"/>
          </p:nvPr>
        </p:nvSpPr>
        <p:spPr>
          <a:xfrm>
            <a:off x="746159" y="2038514"/>
            <a:ext cx="10699682" cy="4819486"/>
          </a:xfrm>
        </p:spPr>
        <p:txBody>
          <a:bodyPr/>
          <a:lstStyle/>
          <a:p>
            <a:pPr marL="0" indent="0" algn="just">
              <a:buNone/>
            </a:pPr>
            <a:r>
              <a:rPr lang="es-ES" sz="1800" dirty="0">
                <a:latin typeface="DM Sans" pitchFamily="2" charset="0"/>
              </a:rPr>
              <a:t>Deberán ser autorizados, con carácter previo a su formalización, conforme el siguiente procedimiento:</a:t>
            </a:r>
          </a:p>
          <a:p>
            <a:pPr marL="457200" indent="-457200" algn="just">
              <a:buFont typeface="+mj-lt"/>
              <a:buAutoNum type="arabicPeriod"/>
            </a:pPr>
            <a:r>
              <a:rPr lang="es-ES" sz="1800" dirty="0">
                <a:latin typeface="DM Sans" pitchFamily="2" charset="0"/>
              </a:rPr>
              <a:t>La Fundación </a:t>
            </a:r>
            <a:r>
              <a:rPr lang="es-ES" sz="1800" dirty="0" err="1">
                <a:latin typeface="DM Sans" pitchFamily="2" charset="0"/>
              </a:rPr>
              <a:t>UVa</a:t>
            </a:r>
            <a:r>
              <a:rPr lang="es-ES" sz="1800" dirty="0">
                <a:latin typeface="DM Sans" pitchFamily="2" charset="0"/>
              </a:rPr>
              <a:t> recibe la documentación del IP y la revisa.</a:t>
            </a:r>
          </a:p>
          <a:p>
            <a:pPr marL="457200" indent="-457200" algn="just">
              <a:buFont typeface="+mj-lt"/>
              <a:buAutoNum type="arabicPeriod"/>
            </a:pPr>
            <a:r>
              <a:rPr lang="es-ES" sz="1800" dirty="0">
                <a:latin typeface="DM Sans" pitchFamily="2" charset="0"/>
              </a:rPr>
              <a:t>La Fundación </a:t>
            </a:r>
            <a:r>
              <a:rPr lang="es-ES" sz="1800" dirty="0" err="1">
                <a:latin typeface="DM Sans" pitchFamily="2" charset="0"/>
              </a:rPr>
              <a:t>UVa</a:t>
            </a:r>
            <a:r>
              <a:rPr lang="es-ES" sz="1800" dirty="0">
                <a:latin typeface="DM Sans" pitchFamily="2" charset="0"/>
              </a:rPr>
              <a:t> remite al  SAI esta documentación del contrato, para que la tramite ante la Comisión de investigación.</a:t>
            </a:r>
          </a:p>
          <a:p>
            <a:pPr marL="457200" indent="-457200" algn="just">
              <a:buFont typeface="+mj-lt"/>
              <a:buAutoNum type="arabicPeriod"/>
            </a:pPr>
            <a:r>
              <a:rPr lang="es-ES" sz="1800" dirty="0">
                <a:latin typeface="DM Sans" pitchFamily="2" charset="0"/>
              </a:rPr>
              <a:t>Obtenida la autorización la Fundación </a:t>
            </a:r>
            <a:r>
              <a:rPr lang="es-ES" sz="1800" dirty="0" err="1">
                <a:latin typeface="DM Sans" pitchFamily="2" charset="0"/>
              </a:rPr>
              <a:t>UVa</a:t>
            </a:r>
            <a:r>
              <a:rPr lang="es-ES" sz="1800" dirty="0">
                <a:latin typeface="DM Sans" pitchFamily="2" charset="0"/>
              </a:rPr>
              <a:t> subirá la documentación al portafirmas para obtener las firmas necesarias.</a:t>
            </a:r>
          </a:p>
          <a:p>
            <a:pPr marL="0" indent="0" algn="just">
              <a:buNone/>
            </a:pPr>
            <a:r>
              <a:rPr lang="es-ES" sz="2000" dirty="0">
                <a:latin typeface="DM Sans" pitchFamily="2" charset="0"/>
              </a:rPr>
              <a:t>SILENCIO POSITIVO: </a:t>
            </a:r>
            <a:r>
              <a:rPr lang="es-ES" sz="1800" dirty="0">
                <a:latin typeface="DM Sans" pitchFamily="2" charset="0"/>
              </a:rPr>
              <a:t>los contratos de cuantía inferior a 30.000 euros se entenderán informados favorablemente por la citada Comisión, si no existe comunicación en contra en el plazo de treinta días hábiles a partir de la recepción de la solicitud de autorización por el órgano gestor.</a:t>
            </a:r>
          </a:p>
        </p:txBody>
      </p:sp>
    </p:spTree>
    <p:extLst>
      <p:ext uri="{BB962C8B-B14F-4D97-AF65-F5344CB8AC3E}">
        <p14:creationId xmlns:p14="http://schemas.microsoft.com/office/powerpoint/2010/main" val="3666559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709A9-B20A-4B59-B803-3DF602D3B659}"/>
              </a:ext>
            </a:extLst>
          </p:cNvPr>
          <p:cNvSpPr>
            <a:spLocks noGrp="1"/>
          </p:cNvSpPr>
          <p:nvPr>
            <p:ph type="title"/>
          </p:nvPr>
        </p:nvSpPr>
        <p:spPr>
          <a:xfrm>
            <a:off x="838200" y="128824"/>
            <a:ext cx="10515600" cy="723932"/>
          </a:xfrm>
        </p:spPr>
        <p:txBody>
          <a:bodyPr/>
          <a:lstStyle/>
          <a:p>
            <a:pPr algn="just"/>
            <a:r>
              <a:rPr lang="es-ES" sz="3600" dirty="0"/>
              <a:t>Comisión de </a:t>
            </a:r>
            <a:r>
              <a:rPr lang="es-ES" sz="3600" dirty="0" err="1"/>
              <a:t>investigación:denegación</a:t>
            </a:r>
            <a:endParaRPr lang="es-ES" dirty="0"/>
          </a:p>
        </p:txBody>
      </p:sp>
      <p:graphicFrame>
        <p:nvGraphicFramePr>
          <p:cNvPr id="4" name="Tabla 3">
            <a:extLst>
              <a:ext uri="{FF2B5EF4-FFF2-40B4-BE49-F238E27FC236}">
                <a16:creationId xmlns:a16="http://schemas.microsoft.com/office/drawing/2014/main" id="{8F797A0A-24B7-460D-BD03-16A3B612E0F6}"/>
              </a:ext>
            </a:extLst>
          </p:cNvPr>
          <p:cNvGraphicFramePr>
            <a:graphicFrameLocks noGrp="1"/>
          </p:cNvGraphicFramePr>
          <p:nvPr>
            <p:extLst>
              <p:ext uri="{D42A27DB-BD31-4B8C-83A1-F6EECF244321}">
                <p14:modId xmlns:p14="http://schemas.microsoft.com/office/powerpoint/2010/main" val="2810933145"/>
              </p:ext>
            </p:extLst>
          </p:nvPr>
        </p:nvGraphicFramePr>
        <p:xfrm>
          <a:off x="473894" y="706547"/>
          <a:ext cx="11495499" cy="6139391"/>
        </p:xfrm>
        <a:graphic>
          <a:graphicData uri="http://schemas.openxmlformats.org/drawingml/2006/table">
            <a:tbl>
              <a:tblPr firstRow="1" bandRow="1">
                <a:tableStyleId>{5C22544A-7EE6-4342-B048-85BDC9FD1C3A}</a:tableStyleId>
              </a:tblPr>
              <a:tblGrid>
                <a:gridCol w="3666591">
                  <a:extLst>
                    <a:ext uri="{9D8B030D-6E8A-4147-A177-3AD203B41FA5}">
                      <a16:colId xmlns:a16="http://schemas.microsoft.com/office/drawing/2014/main" val="1029830999"/>
                    </a:ext>
                  </a:extLst>
                </a:gridCol>
                <a:gridCol w="4345969">
                  <a:extLst>
                    <a:ext uri="{9D8B030D-6E8A-4147-A177-3AD203B41FA5}">
                      <a16:colId xmlns:a16="http://schemas.microsoft.com/office/drawing/2014/main" val="3183803441"/>
                    </a:ext>
                  </a:extLst>
                </a:gridCol>
                <a:gridCol w="3482939">
                  <a:extLst>
                    <a:ext uri="{9D8B030D-6E8A-4147-A177-3AD203B41FA5}">
                      <a16:colId xmlns:a16="http://schemas.microsoft.com/office/drawing/2014/main" val="3324411649"/>
                    </a:ext>
                  </a:extLst>
                </a:gridCol>
              </a:tblGrid>
              <a:tr h="13845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latin typeface="DM Sans" pitchFamily="2" charset="0"/>
                        </a:rPr>
                        <a:t>a) Por incumplimiento normativo:</a:t>
                      </a:r>
                    </a:p>
                    <a:p>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latin typeface="DM Sans" pitchFamily="2" charset="0"/>
                        </a:rPr>
                        <a:t>b) Por existencia de elementos propios de una relación estable:</a:t>
                      </a:r>
                    </a:p>
                    <a:p>
                      <a:endParaRPr lang="es-ES" dirty="0"/>
                    </a:p>
                  </a:txBody>
                  <a:tcPr/>
                </a:tc>
                <a:tc>
                  <a:txBody>
                    <a:bodyPr/>
                    <a:lstStyle/>
                    <a:p>
                      <a:r>
                        <a:rPr lang="es-ES" sz="1800" dirty="0">
                          <a:latin typeface="DM Sans" pitchFamily="2" charset="0"/>
                        </a:rPr>
                        <a:t>c) Por otras razones que afecten a la legalidad o integridad institucional</a:t>
                      </a:r>
                      <a:endParaRPr lang="es-ES" dirty="0"/>
                    </a:p>
                  </a:txBody>
                  <a:tcPr/>
                </a:tc>
                <a:extLst>
                  <a:ext uri="{0D108BD9-81ED-4DB2-BD59-A6C34878D82A}">
                    <a16:rowId xmlns:a16="http://schemas.microsoft.com/office/drawing/2014/main" val="4253289566"/>
                  </a:ext>
                </a:extLst>
              </a:tr>
              <a:tr h="4638118">
                <a:tc>
                  <a:txBody>
                    <a:bodyPr/>
                    <a:lstStyle/>
                    <a:p>
                      <a:pPr algn="l"/>
                      <a:r>
                        <a:rPr lang="es-ES" dirty="0"/>
                        <a:t>• Falta de coherencia técnica en la documentación presentada.</a:t>
                      </a:r>
                    </a:p>
                    <a:p>
                      <a:pPr algn="l"/>
                      <a:r>
                        <a:rPr lang="es-ES" dirty="0"/>
                        <a:t>• Documentación incompleta o insuficiente.</a:t>
                      </a:r>
                    </a:p>
                    <a:p>
                      <a:pPr algn="l"/>
                      <a:r>
                        <a:rPr lang="es-ES" dirty="0"/>
                        <a:t>• Incompatibilidad con las obligaciones académicas del PDI.</a:t>
                      </a:r>
                    </a:p>
                    <a:p>
                      <a:pPr algn="l"/>
                      <a:r>
                        <a:rPr lang="es-ES" dirty="0"/>
                        <a:t>• Propuesta económica desproporcionada o no justificada.</a:t>
                      </a:r>
                    </a:p>
                    <a:p>
                      <a:pPr algn="l"/>
                      <a:r>
                        <a:rPr lang="es-ES" dirty="0"/>
                        <a:t>• Superación de la duración máxima permitida.</a:t>
                      </a:r>
                    </a:p>
                    <a:p>
                      <a:pPr algn="l"/>
                      <a:r>
                        <a:rPr lang="es-ES" dirty="0"/>
                        <a:t>• Retribuciones individuales que superen los límites legalmente reconocidos en el Real Decreto 1930/1984, de 10 de octubre, modificado por el Real Decreto 1450/1989, de 24 de noviembre.</a:t>
                      </a:r>
                    </a:p>
                    <a:p>
                      <a:pPr algn="l"/>
                      <a:endParaRPr lang="es-ES" dirty="0"/>
                    </a:p>
                  </a:txBody>
                  <a:tcPr/>
                </a:tc>
                <a:tc>
                  <a:txBody>
                    <a:bodyPr/>
                    <a:lstStyle/>
                    <a:p>
                      <a:pPr marL="285750" indent="-285750" algn="l" defTabSz="914400" rtl="0" eaLnBrk="1" latinLnBrk="0" hangingPunct="1">
                        <a:buFont typeface="Arial" panose="020B0604020202020204" pitchFamily="34" charset="0"/>
                        <a:buChar char="•"/>
                      </a:pPr>
                      <a:r>
                        <a:rPr lang="es-ES" sz="1800" kern="1200" dirty="0">
                          <a:solidFill>
                            <a:srgbClr val="000000"/>
                          </a:solidFill>
                          <a:latin typeface="+mn-lt"/>
                          <a:ea typeface="+mn-ea"/>
                          <a:cs typeface="+mn-cs"/>
                        </a:rPr>
                        <a:t>Reiteración de contratos similares con la misma entidad sin diferenciación sustancial.</a:t>
                      </a:r>
                    </a:p>
                    <a:p>
                      <a:pPr marL="285750" indent="-285750" algn="l" defTabSz="914400" rtl="0" eaLnBrk="1" latinLnBrk="0" hangingPunct="1">
                        <a:buFont typeface="Arial" panose="020B0604020202020204" pitchFamily="34" charset="0"/>
                        <a:buChar char="•"/>
                      </a:pPr>
                      <a:r>
                        <a:rPr lang="es-ES" sz="1800" kern="1200" dirty="0">
                          <a:solidFill>
                            <a:srgbClr val="000000"/>
                          </a:solidFill>
                          <a:latin typeface="+mn-lt"/>
                          <a:ea typeface="+mn-ea"/>
                          <a:cs typeface="+mn-cs"/>
                        </a:rPr>
                        <a:t>Prestación de servicios estructurales o permanentes para la entidad externa.</a:t>
                      </a:r>
                    </a:p>
                    <a:p>
                      <a:pPr marL="285750" indent="-285750" algn="l" defTabSz="914400" rtl="0" eaLnBrk="1" latinLnBrk="0" hangingPunct="1">
                        <a:buFont typeface="Arial" panose="020B0604020202020204" pitchFamily="34" charset="0"/>
                        <a:buChar char="•"/>
                      </a:pPr>
                      <a:r>
                        <a:rPr lang="es-ES" sz="1800" kern="1200" dirty="0">
                          <a:solidFill>
                            <a:srgbClr val="000000"/>
                          </a:solidFill>
                          <a:latin typeface="+mn-lt"/>
                          <a:ea typeface="+mn-ea"/>
                          <a:cs typeface="+mn-cs"/>
                        </a:rPr>
                        <a:t>Integración funcional o dedicación regular y prolongada por parte del PDI</a:t>
                      </a:r>
                    </a:p>
                  </a:txBody>
                  <a:tcPr/>
                </a:tc>
                <a:tc>
                  <a:txBody>
                    <a:bodyPr/>
                    <a:lstStyle/>
                    <a:p>
                      <a:pPr marL="285750" indent="-285750" algn="l" defTabSz="914400" rtl="0" eaLnBrk="1" latinLnBrk="0" hangingPunct="1">
                        <a:buFont typeface="Arial" panose="020B0604020202020204" pitchFamily="34" charset="0"/>
                        <a:buChar char="•"/>
                      </a:pPr>
                      <a:r>
                        <a:rPr lang="es-ES" sz="1800" kern="1200" dirty="0">
                          <a:solidFill>
                            <a:srgbClr val="000000"/>
                          </a:solidFill>
                          <a:latin typeface="+mn-lt"/>
                          <a:ea typeface="+mn-ea"/>
                          <a:cs typeface="+mn-cs"/>
                        </a:rPr>
                        <a:t>Inicio del contrato sin autorización previa.</a:t>
                      </a:r>
                    </a:p>
                    <a:p>
                      <a:pPr marL="285750" indent="-285750" algn="l" defTabSz="914400" rtl="0" eaLnBrk="1" latinLnBrk="0" hangingPunct="1">
                        <a:buFont typeface="Arial" panose="020B0604020202020204" pitchFamily="34" charset="0"/>
                        <a:buChar char="•"/>
                      </a:pPr>
                      <a:r>
                        <a:rPr lang="es-ES" sz="1800" kern="1200" dirty="0">
                          <a:solidFill>
                            <a:srgbClr val="000000"/>
                          </a:solidFill>
                          <a:latin typeface="+mn-lt"/>
                          <a:ea typeface="+mn-ea"/>
                          <a:cs typeface="+mn-cs"/>
                        </a:rPr>
                        <a:t>Conflicto de intereses no resuelto.</a:t>
                      </a:r>
                    </a:p>
                    <a:p>
                      <a:pPr marL="285750" indent="-285750" algn="l" defTabSz="914400" rtl="0" eaLnBrk="1" latinLnBrk="0" hangingPunct="1">
                        <a:buFont typeface="Arial" panose="020B0604020202020204" pitchFamily="34" charset="0"/>
                        <a:buChar char="•"/>
                      </a:pPr>
                      <a:r>
                        <a:rPr lang="es-ES" sz="1800" kern="1200" dirty="0">
                          <a:solidFill>
                            <a:srgbClr val="000000"/>
                          </a:solidFill>
                          <a:latin typeface="+mn-lt"/>
                          <a:ea typeface="+mn-ea"/>
                          <a:cs typeface="+mn-cs"/>
                        </a:rPr>
                        <a:t>Ausencia de conexión académica con el objeto contractual.</a:t>
                      </a:r>
                    </a:p>
                    <a:p>
                      <a:pPr marL="285750" indent="-285750" algn="l" defTabSz="914400" rtl="0" eaLnBrk="1" latinLnBrk="0" hangingPunct="1">
                        <a:buFont typeface="Arial" panose="020B0604020202020204" pitchFamily="34" charset="0"/>
                        <a:buChar char="•"/>
                      </a:pPr>
                      <a:r>
                        <a:rPr lang="es-ES" sz="1800" kern="1200" dirty="0">
                          <a:solidFill>
                            <a:srgbClr val="000000"/>
                          </a:solidFill>
                          <a:latin typeface="+mn-lt"/>
                          <a:ea typeface="+mn-ea"/>
                          <a:cs typeface="+mn-cs"/>
                        </a:rPr>
                        <a:t>Falta de solvencia o garantías suficientes por parte de la entidad.</a:t>
                      </a:r>
                    </a:p>
                    <a:p>
                      <a:pPr marL="285750" indent="-285750" algn="l" defTabSz="914400" rtl="0" eaLnBrk="1" latinLnBrk="0" hangingPunct="1">
                        <a:buFont typeface="Arial" panose="020B0604020202020204" pitchFamily="34" charset="0"/>
                        <a:buChar char="•"/>
                      </a:pPr>
                      <a:r>
                        <a:rPr lang="es-ES" sz="1800" b="0" i="0" u="none" strike="noStrike" kern="1200" baseline="0" dirty="0">
                          <a:solidFill>
                            <a:srgbClr val="000000"/>
                          </a:solidFill>
                          <a:latin typeface="+mn-lt"/>
                          <a:ea typeface="+mn-ea"/>
                          <a:cs typeface="+mn-cs"/>
                        </a:rPr>
                        <a:t>Utilización indebida de resultados protegidos, propiedad intelectual o recursos públicos.</a:t>
                      </a:r>
                      <a:endParaRPr lang="es-ES" sz="1800" kern="1200" dirty="0">
                        <a:solidFill>
                          <a:srgbClr val="000000"/>
                        </a:solidFill>
                        <a:latin typeface="+mn-lt"/>
                        <a:ea typeface="+mn-ea"/>
                        <a:cs typeface="+mn-cs"/>
                      </a:endParaRPr>
                    </a:p>
                  </a:txBody>
                  <a:tcPr/>
                </a:tc>
                <a:extLst>
                  <a:ext uri="{0D108BD9-81ED-4DB2-BD59-A6C34878D82A}">
                    <a16:rowId xmlns:a16="http://schemas.microsoft.com/office/drawing/2014/main" val="3924741473"/>
                  </a:ext>
                </a:extLst>
              </a:tr>
            </a:tbl>
          </a:graphicData>
        </a:graphic>
      </p:graphicFrame>
    </p:spTree>
    <p:extLst>
      <p:ext uri="{BB962C8B-B14F-4D97-AF65-F5344CB8AC3E}">
        <p14:creationId xmlns:p14="http://schemas.microsoft.com/office/powerpoint/2010/main" val="1798955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709A9-B20A-4B59-B803-3DF602D3B659}"/>
              </a:ext>
            </a:extLst>
          </p:cNvPr>
          <p:cNvSpPr>
            <a:spLocks noGrp="1"/>
          </p:cNvSpPr>
          <p:nvPr>
            <p:ph type="title"/>
          </p:nvPr>
        </p:nvSpPr>
        <p:spPr>
          <a:xfrm>
            <a:off x="838203" y="365130"/>
            <a:ext cx="10515600" cy="723932"/>
          </a:xfrm>
        </p:spPr>
        <p:txBody>
          <a:bodyPr/>
          <a:lstStyle/>
          <a:p>
            <a:r>
              <a:rPr lang="es-ES" dirty="0"/>
              <a:t>Suscripción de los contratos al amparo del art. 60 LOSU:</a:t>
            </a:r>
          </a:p>
        </p:txBody>
      </p:sp>
      <p:sp>
        <p:nvSpPr>
          <p:cNvPr id="3" name="Marcador de texto 2">
            <a:extLst>
              <a:ext uri="{FF2B5EF4-FFF2-40B4-BE49-F238E27FC236}">
                <a16:creationId xmlns:a16="http://schemas.microsoft.com/office/drawing/2014/main" id="{59016D37-B67A-4694-A9A8-0E09E5698EAE}"/>
              </a:ext>
            </a:extLst>
          </p:cNvPr>
          <p:cNvSpPr>
            <a:spLocks noGrp="1"/>
          </p:cNvSpPr>
          <p:nvPr>
            <p:ph type="body" sz="quarter" idx="4294967295"/>
          </p:nvPr>
        </p:nvSpPr>
        <p:spPr>
          <a:xfrm>
            <a:off x="746159" y="2547144"/>
            <a:ext cx="10699682" cy="4819486"/>
          </a:xfrm>
        </p:spPr>
        <p:txBody>
          <a:bodyPr/>
          <a:lstStyle/>
          <a:p>
            <a:pPr marL="0" indent="0" algn="just">
              <a:buNone/>
            </a:pPr>
            <a:r>
              <a:rPr lang="es-ES" sz="1900" dirty="0">
                <a:latin typeface="DM Sans" pitchFamily="2" charset="0"/>
              </a:rPr>
              <a:t>Los contratos objeto de este reglamento, una vez autorizados conforme al procedimiento establecido en este reglamento, podrán ser suscritos:</a:t>
            </a:r>
          </a:p>
          <a:p>
            <a:pPr marL="0" indent="0" algn="just">
              <a:buNone/>
            </a:pPr>
            <a:endParaRPr lang="es-ES" sz="1900" dirty="0">
              <a:latin typeface="DM Sans" pitchFamily="2" charset="0"/>
            </a:endParaRPr>
          </a:p>
          <a:p>
            <a:pPr marL="0" indent="0" algn="just">
              <a:buNone/>
            </a:pPr>
            <a:r>
              <a:rPr lang="es-ES" sz="1900" dirty="0">
                <a:latin typeface="DM Sans" pitchFamily="2" charset="0"/>
              </a:rPr>
              <a:t>a) </a:t>
            </a:r>
            <a:r>
              <a:rPr lang="es-ES" sz="1900" b="1" dirty="0">
                <a:latin typeface="DM Sans" pitchFamily="2" charset="0"/>
              </a:rPr>
              <a:t>Por el personal docente e investigador </a:t>
            </a:r>
            <a:r>
              <a:rPr lang="es-ES" sz="1900" dirty="0">
                <a:latin typeface="DM Sans" pitchFamily="2" charset="0"/>
              </a:rPr>
              <a:t>que tenga capacidad para actuar en calidad de responsable de la ejecución del contrato, sólo si su cuantía es inferior a 60.000 euros de base imponible.</a:t>
            </a:r>
          </a:p>
          <a:p>
            <a:pPr marL="0" indent="0" algn="just">
              <a:buNone/>
            </a:pPr>
            <a:r>
              <a:rPr lang="es-ES" sz="1900" dirty="0">
                <a:latin typeface="DM Sans" pitchFamily="2" charset="0"/>
              </a:rPr>
              <a:t>b) </a:t>
            </a:r>
            <a:r>
              <a:rPr lang="es-ES" sz="1900" b="1" dirty="0">
                <a:latin typeface="DM Sans" pitchFamily="2" charset="0"/>
              </a:rPr>
              <a:t>Por el Vicerrector de investigación</a:t>
            </a:r>
            <a:r>
              <a:rPr lang="es-ES" sz="1900" dirty="0">
                <a:latin typeface="DM Sans" pitchFamily="2" charset="0"/>
              </a:rPr>
              <a:t>, cuando supere la cantidad indicada en el punto anterior o cuando en la ejecución del contrato intervengan personas que no pertenezcan todas ellas a una misma estructura de investigación.</a:t>
            </a:r>
          </a:p>
        </p:txBody>
      </p:sp>
    </p:spTree>
    <p:extLst>
      <p:ext uri="{BB962C8B-B14F-4D97-AF65-F5344CB8AC3E}">
        <p14:creationId xmlns:p14="http://schemas.microsoft.com/office/powerpoint/2010/main" val="3971749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709A9-B20A-4B59-B803-3DF602D3B659}"/>
              </a:ext>
            </a:extLst>
          </p:cNvPr>
          <p:cNvSpPr>
            <a:spLocks noGrp="1"/>
          </p:cNvSpPr>
          <p:nvPr>
            <p:ph type="title"/>
          </p:nvPr>
        </p:nvSpPr>
        <p:spPr>
          <a:xfrm>
            <a:off x="838203" y="365130"/>
            <a:ext cx="10515600" cy="723932"/>
          </a:xfrm>
        </p:spPr>
        <p:txBody>
          <a:bodyPr/>
          <a:lstStyle/>
          <a:p>
            <a:r>
              <a:rPr lang="es-ES" dirty="0"/>
              <a:t>Papel de la Fundación UVa:</a:t>
            </a:r>
          </a:p>
        </p:txBody>
      </p:sp>
      <p:sp>
        <p:nvSpPr>
          <p:cNvPr id="3" name="Marcador de texto 2">
            <a:extLst>
              <a:ext uri="{FF2B5EF4-FFF2-40B4-BE49-F238E27FC236}">
                <a16:creationId xmlns:a16="http://schemas.microsoft.com/office/drawing/2014/main" id="{59016D37-B67A-4694-A9A8-0E09E5698EAE}"/>
              </a:ext>
            </a:extLst>
          </p:cNvPr>
          <p:cNvSpPr>
            <a:spLocks noGrp="1"/>
          </p:cNvSpPr>
          <p:nvPr>
            <p:ph type="body" sz="quarter" idx="4294967295"/>
          </p:nvPr>
        </p:nvSpPr>
        <p:spPr>
          <a:xfrm>
            <a:off x="746159" y="1449864"/>
            <a:ext cx="10699682" cy="4819486"/>
          </a:xfrm>
        </p:spPr>
        <p:txBody>
          <a:bodyPr lIns="91440" tIns="45720" rIns="91440" bIns="45720" anchor="t"/>
          <a:lstStyle/>
          <a:p>
            <a:pPr marL="0" indent="0" algn="just">
              <a:buNone/>
            </a:pPr>
            <a:r>
              <a:rPr lang="es-ES" sz="1900" dirty="0">
                <a:latin typeface="DM Sans" pitchFamily="2" charset="0"/>
              </a:rPr>
              <a:t>La Fundación UVa puede desempeñar un doble papel:</a:t>
            </a:r>
          </a:p>
          <a:p>
            <a:pPr marL="0" indent="0" algn="just">
              <a:buNone/>
            </a:pPr>
            <a:endParaRPr lang="es-ES" sz="1900" dirty="0">
              <a:latin typeface="DM Sans" pitchFamily="2" charset="0"/>
            </a:endParaRPr>
          </a:p>
          <a:p>
            <a:pPr algn="just">
              <a:buFontTx/>
              <a:buChar char="-"/>
            </a:pPr>
            <a:r>
              <a:rPr lang="es-ES" sz="1900" b="1" dirty="0">
                <a:latin typeface="DM Sans" pitchFamily="2" charset="0"/>
              </a:rPr>
              <a:t>CASO A) Órgano gestor por encargo de la UVa:  </a:t>
            </a:r>
            <a:r>
              <a:rPr lang="es-ES" sz="1900" dirty="0">
                <a:latin typeface="DM Sans" pitchFamily="2" charset="0"/>
              </a:rPr>
              <a:t>que sustituye al SAI en sus obligaciones de control económico- administrativo. Este papel lo ejerce siempre y cuando esté prevista esta actividad dentro del encargo que la UVa realice a la Fundación como medio propio para el año en curso. Para el año 2025 está contemplado este encargo. El SAI y el Vicerrectorado de Investigación deben dar el visto bueno y autorizar los contratos al amparo del art. 60 LOSU que gestione la Fundación. El contrato se suscribe a tres bandas: entre la empresa contratante, el PDI /Vicerrector como prestador del servicio, y la Fundación UVa como gestor.</a:t>
            </a:r>
          </a:p>
          <a:p>
            <a:pPr algn="just">
              <a:buFontTx/>
              <a:buChar char="-"/>
            </a:pPr>
            <a:r>
              <a:rPr lang="es-ES" sz="1900" b="1" dirty="0">
                <a:latin typeface="DM Sans"/>
              </a:rPr>
              <a:t>CASO b) Entidad que encarga un trabajo, como cualquier empresa, al PDI </a:t>
            </a:r>
            <a:r>
              <a:rPr lang="es-ES" sz="1900" b="1" dirty="0" err="1">
                <a:latin typeface="DM Sans"/>
              </a:rPr>
              <a:t>UVa</a:t>
            </a:r>
            <a:r>
              <a:rPr lang="es-ES" sz="1900" b="1" dirty="0">
                <a:latin typeface="DM Sans"/>
              </a:rPr>
              <a:t>: </a:t>
            </a:r>
            <a:r>
              <a:rPr lang="es-ES" sz="1900" dirty="0">
                <a:latin typeface="DM Sans"/>
              </a:rPr>
              <a:t> La fundación en un máximo del 20% desarrolla actividad propia, no encargada por la UVA, en base a sus fines. Para desarrollar esa actividad propia puede necesitar contratar los servicios de terceros proveedores, entre ellos PDI UVa. En ese caso la Fundación actúa como una empresa externa, que contrata , y por tanto es el SAI quien gestiona estos art. 60 totalmente. El contrato se suscribe a dos bandas: entre la Fundación UVa como entidad contratante y  el PDI /Vicerrector como prestador del servicio.</a:t>
            </a:r>
          </a:p>
          <a:p>
            <a:pPr algn="just">
              <a:buFontTx/>
              <a:buChar char="-"/>
            </a:pPr>
            <a:endParaRPr lang="es-ES" sz="1900" b="1" dirty="0">
              <a:latin typeface="DM Sans" pitchFamily="2" charset="0"/>
            </a:endParaRPr>
          </a:p>
        </p:txBody>
      </p:sp>
    </p:spTree>
    <p:extLst>
      <p:ext uri="{BB962C8B-B14F-4D97-AF65-F5344CB8AC3E}">
        <p14:creationId xmlns:p14="http://schemas.microsoft.com/office/powerpoint/2010/main" val="3496485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258BD6F9-7579-4B79-A8A6-85C2AC2835AD}"/>
              </a:ext>
            </a:extLst>
          </p:cNvPr>
          <p:cNvSpPr txBox="1">
            <a:spLocks noGrp="1"/>
          </p:cNvSpPr>
          <p:nvPr>
            <p:ph type="title"/>
          </p:nvPr>
        </p:nvSpPr>
        <p:spPr/>
        <p:txBody>
          <a:bodyPr/>
          <a:lstStyle/>
          <a:p>
            <a:pPr lvl="0"/>
            <a:br>
              <a:rPr lang="es-ES" b="1" dirty="0"/>
            </a:br>
            <a:endParaRPr lang="es-ES" b="1" dirty="0"/>
          </a:p>
        </p:txBody>
      </p:sp>
      <p:pic>
        <p:nvPicPr>
          <p:cNvPr id="4" name="Imagen 3">
            <a:extLst>
              <a:ext uri="{FF2B5EF4-FFF2-40B4-BE49-F238E27FC236}">
                <a16:creationId xmlns:a16="http://schemas.microsoft.com/office/drawing/2014/main" id="{E3FE39BE-7A28-40BF-BE42-CDDB01AC4FF7}"/>
              </a:ext>
            </a:extLst>
          </p:cNvPr>
          <p:cNvPicPr>
            <a:picLocks noChangeAspect="1"/>
          </p:cNvPicPr>
          <p:nvPr/>
        </p:nvPicPr>
        <p:blipFill>
          <a:blip r:embed="rId2"/>
          <a:stretch>
            <a:fillRect/>
          </a:stretch>
        </p:blipFill>
        <p:spPr>
          <a:xfrm>
            <a:off x="435854" y="383080"/>
            <a:ext cx="8938517" cy="294457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709A9-B20A-4B59-B803-3DF602D3B659}"/>
              </a:ext>
            </a:extLst>
          </p:cNvPr>
          <p:cNvSpPr>
            <a:spLocks noGrp="1"/>
          </p:cNvSpPr>
          <p:nvPr>
            <p:ph type="title"/>
          </p:nvPr>
        </p:nvSpPr>
        <p:spPr>
          <a:xfrm>
            <a:off x="838203" y="365130"/>
            <a:ext cx="10515600" cy="723932"/>
          </a:xfrm>
        </p:spPr>
        <p:txBody>
          <a:bodyPr/>
          <a:lstStyle/>
          <a:p>
            <a:r>
              <a:rPr lang="es-ES" dirty="0"/>
              <a:t>Licitaciones públicas y art. 60:</a:t>
            </a:r>
          </a:p>
        </p:txBody>
      </p:sp>
      <p:sp>
        <p:nvSpPr>
          <p:cNvPr id="3" name="Marcador de texto 2">
            <a:extLst>
              <a:ext uri="{FF2B5EF4-FFF2-40B4-BE49-F238E27FC236}">
                <a16:creationId xmlns:a16="http://schemas.microsoft.com/office/drawing/2014/main" id="{59016D37-B67A-4694-A9A8-0E09E5698EAE}"/>
              </a:ext>
            </a:extLst>
          </p:cNvPr>
          <p:cNvSpPr>
            <a:spLocks noGrp="1"/>
          </p:cNvSpPr>
          <p:nvPr>
            <p:ph type="body" sz="quarter" idx="4294967295"/>
          </p:nvPr>
        </p:nvSpPr>
        <p:spPr>
          <a:xfrm>
            <a:off x="746159" y="1089062"/>
            <a:ext cx="10699682" cy="5403808"/>
          </a:xfrm>
        </p:spPr>
        <p:txBody>
          <a:bodyPr/>
          <a:lstStyle/>
          <a:p>
            <a:pPr marL="0" indent="0" algn="just">
              <a:buNone/>
            </a:pPr>
            <a:r>
              <a:rPr lang="es-ES" sz="1600" dirty="0">
                <a:latin typeface="DM Sans" pitchFamily="2" charset="0"/>
              </a:rPr>
              <a:t>Cuando el contrato derive de una adjudicación de un procedimiento de licitación realizada por una administración pública o un poder adjudicador, al amparo de la Ley 9/2017, de 8 de noviembre, de Contratos del Sector Público, el procedimiento será el siguiente:</a:t>
            </a:r>
          </a:p>
          <a:p>
            <a:pPr marL="457200" indent="-457200" algn="just">
              <a:buAutoNum type="arabicPeriod"/>
            </a:pPr>
            <a:r>
              <a:rPr lang="es-ES" sz="1600" dirty="0">
                <a:latin typeface="DM Sans" pitchFamily="2" charset="0"/>
              </a:rPr>
              <a:t>El PDI interesado en participar en una contratación pública comunicará SAI la invitación a participar, o la convocatoria y la documentación publicada en la plataforma de contratación.</a:t>
            </a:r>
          </a:p>
          <a:p>
            <a:pPr marL="457200" indent="-457200" algn="just">
              <a:buAutoNum type="arabicPeriod"/>
            </a:pPr>
            <a:r>
              <a:rPr lang="es-ES" sz="1600" dirty="0">
                <a:latin typeface="DM Sans" pitchFamily="2" charset="0"/>
              </a:rPr>
              <a:t>El Vicerrectorado de investigación designará al órgano gestor del contrato, que analizará las características de la invitación o convocatoria de contratación pública y su viabilidad técnica y económica, facilitando un resumen de las cuestiones de interés al PDI interesado en participar.</a:t>
            </a:r>
          </a:p>
          <a:p>
            <a:pPr marL="457200" indent="-457200" algn="just">
              <a:buFont typeface="Arial" panose="020B0604020202020204" pitchFamily="34" charset="0"/>
              <a:buAutoNum type="arabicPeriod"/>
            </a:pPr>
            <a:r>
              <a:rPr lang="es-ES" sz="1600" dirty="0">
                <a:latin typeface="DM Sans" pitchFamily="2" charset="0"/>
              </a:rPr>
              <a:t>El órgano gestor designado proporcionará el soporte técnico necesario para la preparación y presentación de la oferta, que deberá estar firmada por la persona titular del Vicerrectorado con competencias en investigación, a la vista de la propuesta efectuada por el PDI interesado, que deberá facilitar todos los datos y documentos necesarios al </a:t>
            </a:r>
            <a:r>
              <a:rPr lang="es-ES" sz="1600" b="1" dirty="0">
                <a:latin typeface="DM Sans" pitchFamily="2" charset="0"/>
              </a:rPr>
              <a:t>menos cinco días hábiles</a:t>
            </a:r>
            <a:r>
              <a:rPr lang="es-ES" sz="1600" dirty="0">
                <a:latin typeface="DM Sans" pitchFamily="2" charset="0"/>
              </a:rPr>
              <a:t> antes de la finalización del plazo de presentación de ofertas.</a:t>
            </a:r>
          </a:p>
          <a:p>
            <a:pPr marL="457200" indent="-457200" algn="just">
              <a:buFont typeface="Arial" panose="020B0604020202020204" pitchFamily="34" charset="0"/>
              <a:buAutoNum type="arabicPeriod"/>
            </a:pPr>
            <a:r>
              <a:rPr lang="es-ES" sz="1600" dirty="0">
                <a:latin typeface="DM Sans" pitchFamily="2" charset="0"/>
              </a:rPr>
              <a:t>Los trámites de autorización se realizarán tras haberse presentado la oferta en el plazo </a:t>
            </a:r>
            <a:r>
              <a:rPr lang="es-ES" sz="1600" b="1" dirty="0">
                <a:latin typeface="DM Sans" pitchFamily="2" charset="0"/>
              </a:rPr>
              <a:t>máximo de diez días hábiles</a:t>
            </a:r>
          </a:p>
          <a:p>
            <a:pPr marL="457200" indent="-457200" algn="just">
              <a:buFont typeface="Arial" panose="020B0604020202020204" pitchFamily="34" charset="0"/>
              <a:buAutoNum type="arabicPeriod"/>
            </a:pPr>
            <a:r>
              <a:rPr lang="es-ES" sz="1600" dirty="0">
                <a:latin typeface="DM Sans" pitchFamily="2" charset="0"/>
              </a:rPr>
              <a:t>Si se obtiene la adjudicación del contrato, se aportará el resto de documentación solicitada por la entidad contratante, incluyendo la garantía definitiva que pudiera ser exigida, y que se constituirá como un anticipo del proyecto.</a:t>
            </a:r>
          </a:p>
          <a:p>
            <a:pPr marL="457200" indent="-457200" algn="just">
              <a:buFont typeface="Arial" panose="020B0604020202020204" pitchFamily="34" charset="0"/>
              <a:buAutoNum type="arabicPeriod"/>
            </a:pPr>
            <a:r>
              <a:rPr lang="es-ES" sz="1600" dirty="0">
                <a:latin typeface="DM Sans" pitchFamily="2" charset="0"/>
              </a:rPr>
              <a:t>En caso de ser necesaria la celebración de un contrato, éste se ajustará al modelo proporcionado por la administración o poder adjudicador contratante. La ejecución de los trabajos </a:t>
            </a:r>
            <a:r>
              <a:rPr lang="es-ES" sz="1600" b="1" dirty="0">
                <a:latin typeface="DM Sans" pitchFamily="2" charset="0"/>
              </a:rPr>
              <a:t>no podrá comenzar hasta la suscripción del contrato.</a:t>
            </a:r>
          </a:p>
          <a:p>
            <a:pPr marL="457200" indent="-457200" algn="just">
              <a:buAutoNum type="arabicPeriod"/>
            </a:pPr>
            <a:endParaRPr lang="es-ES" sz="1900" dirty="0">
              <a:latin typeface="DM Sans" pitchFamily="2" charset="0"/>
            </a:endParaRPr>
          </a:p>
        </p:txBody>
      </p:sp>
    </p:spTree>
    <p:extLst>
      <p:ext uri="{BB962C8B-B14F-4D97-AF65-F5344CB8AC3E}">
        <p14:creationId xmlns:p14="http://schemas.microsoft.com/office/powerpoint/2010/main" val="2380941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709A9-B20A-4B59-B803-3DF602D3B659}"/>
              </a:ext>
            </a:extLst>
          </p:cNvPr>
          <p:cNvSpPr>
            <a:spLocks noGrp="1"/>
          </p:cNvSpPr>
          <p:nvPr>
            <p:ph type="title"/>
          </p:nvPr>
        </p:nvSpPr>
        <p:spPr>
          <a:xfrm>
            <a:off x="838203" y="365130"/>
            <a:ext cx="10515600" cy="723932"/>
          </a:xfrm>
        </p:spPr>
        <p:txBody>
          <a:bodyPr/>
          <a:lstStyle/>
          <a:p>
            <a:r>
              <a:rPr lang="es-ES" dirty="0"/>
              <a:t>Modificación de los contratos al amparo del art. 60 LOSU:</a:t>
            </a:r>
          </a:p>
        </p:txBody>
      </p:sp>
      <p:sp>
        <p:nvSpPr>
          <p:cNvPr id="3" name="Marcador de texto 2">
            <a:extLst>
              <a:ext uri="{FF2B5EF4-FFF2-40B4-BE49-F238E27FC236}">
                <a16:creationId xmlns:a16="http://schemas.microsoft.com/office/drawing/2014/main" id="{59016D37-B67A-4694-A9A8-0E09E5698EAE}"/>
              </a:ext>
            </a:extLst>
          </p:cNvPr>
          <p:cNvSpPr>
            <a:spLocks noGrp="1"/>
          </p:cNvSpPr>
          <p:nvPr>
            <p:ph type="body" sz="quarter" idx="4294967295"/>
          </p:nvPr>
        </p:nvSpPr>
        <p:spPr>
          <a:xfrm>
            <a:off x="746159" y="2038514"/>
            <a:ext cx="10699682" cy="4819486"/>
          </a:xfrm>
        </p:spPr>
        <p:txBody>
          <a:bodyPr lIns="91440" tIns="45720" rIns="91440" bIns="45720" anchor="t"/>
          <a:lstStyle/>
          <a:p>
            <a:pPr marL="0" indent="0" algn="just">
              <a:buNone/>
            </a:pPr>
            <a:r>
              <a:rPr lang="es-ES" sz="1900" dirty="0">
                <a:latin typeface="DM Sans" pitchFamily="2" charset="0"/>
              </a:rPr>
              <a:t>Cualquier modificación </a:t>
            </a:r>
            <a:r>
              <a:rPr lang="es-ES" sz="1900" b="1" dirty="0">
                <a:solidFill>
                  <a:srgbClr val="FF0000"/>
                </a:solidFill>
                <a:latin typeface="DM Sans" pitchFamily="2" charset="0"/>
              </a:rPr>
              <a:t>deberá ser autorizada por el Vicerrectorado de investigación</a:t>
            </a:r>
          </a:p>
          <a:p>
            <a:pPr marL="0" indent="0" algn="just">
              <a:buNone/>
            </a:pPr>
            <a:r>
              <a:rPr lang="es-ES" sz="1900" dirty="0">
                <a:latin typeface="DM Sans" pitchFamily="2" charset="0"/>
              </a:rPr>
              <a:t>Las modificaciones que requieren autorización son:</a:t>
            </a:r>
          </a:p>
          <a:p>
            <a:pPr algn="just"/>
            <a:r>
              <a:rPr lang="es-ES" sz="1900" dirty="0">
                <a:latin typeface="DM Sans" pitchFamily="2" charset="0"/>
              </a:rPr>
              <a:t>Duración del contrato</a:t>
            </a:r>
          </a:p>
          <a:p>
            <a:pPr algn="just"/>
            <a:r>
              <a:rPr lang="es-ES" sz="1900" dirty="0">
                <a:latin typeface="DM Sans" pitchFamily="2" charset="0"/>
              </a:rPr>
              <a:t>Precio del contrato</a:t>
            </a:r>
          </a:p>
          <a:p>
            <a:pPr algn="just"/>
            <a:r>
              <a:rPr lang="es-ES" sz="1900" dirty="0">
                <a:latin typeface="DM Sans" pitchFamily="2" charset="0"/>
              </a:rPr>
              <a:t>Objeto del contrato</a:t>
            </a:r>
          </a:p>
          <a:p>
            <a:pPr algn="just"/>
            <a:r>
              <a:rPr lang="es-ES" sz="1900" dirty="0">
                <a:latin typeface="DM Sans"/>
              </a:rPr>
              <a:t>Cambio de investigador principal o de equipo participante</a:t>
            </a:r>
            <a:endParaRPr lang="es-ES" sz="1900" dirty="0">
              <a:latin typeface="DM Sans" pitchFamily="2" charset="0"/>
            </a:endParaRPr>
          </a:p>
          <a:p>
            <a:pPr marL="0" indent="0" algn="just">
              <a:buNone/>
            </a:pPr>
            <a:r>
              <a:rPr lang="es-ES" sz="1900" dirty="0">
                <a:latin typeface="DM Sans" pitchFamily="2" charset="0"/>
              </a:rPr>
              <a:t>Las modificaciones de las condiciones del contrato se solicitarán a través del órgano gestor, usando los modelos existentes.</a:t>
            </a:r>
          </a:p>
          <a:p>
            <a:pPr marL="0" indent="0" algn="just">
              <a:buNone/>
            </a:pPr>
            <a:r>
              <a:rPr lang="es-ES" sz="1900" dirty="0">
                <a:latin typeface="DM Sans" pitchFamily="2" charset="0"/>
              </a:rPr>
              <a:t>Se deberá informar al órgano gestor de cualquier incidencia o modificación sobre la composición del equipo de personal participante durante la vigencia del contrato.</a:t>
            </a:r>
          </a:p>
        </p:txBody>
      </p:sp>
    </p:spTree>
    <p:extLst>
      <p:ext uri="{BB962C8B-B14F-4D97-AF65-F5344CB8AC3E}">
        <p14:creationId xmlns:p14="http://schemas.microsoft.com/office/powerpoint/2010/main" val="2822228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709A9-B20A-4B59-B803-3DF602D3B659}"/>
              </a:ext>
            </a:extLst>
          </p:cNvPr>
          <p:cNvSpPr>
            <a:spLocks noGrp="1"/>
          </p:cNvSpPr>
          <p:nvPr>
            <p:ph type="title"/>
          </p:nvPr>
        </p:nvSpPr>
        <p:spPr>
          <a:xfrm>
            <a:off x="838203" y="365130"/>
            <a:ext cx="10515600" cy="723932"/>
          </a:xfrm>
        </p:spPr>
        <p:txBody>
          <a:bodyPr/>
          <a:lstStyle/>
          <a:p>
            <a:r>
              <a:rPr lang="es-ES" dirty="0"/>
              <a:t>Memoria técnica del contrato:</a:t>
            </a:r>
          </a:p>
        </p:txBody>
      </p:sp>
      <p:sp>
        <p:nvSpPr>
          <p:cNvPr id="3" name="Marcador de texto 2">
            <a:extLst>
              <a:ext uri="{FF2B5EF4-FFF2-40B4-BE49-F238E27FC236}">
                <a16:creationId xmlns:a16="http://schemas.microsoft.com/office/drawing/2014/main" id="{59016D37-B67A-4694-A9A8-0E09E5698EAE}"/>
              </a:ext>
            </a:extLst>
          </p:cNvPr>
          <p:cNvSpPr>
            <a:spLocks noGrp="1"/>
          </p:cNvSpPr>
          <p:nvPr>
            <p:ph type="body" sz="quarter" idx="4294967295"/>
          </p:nvPr>
        </p:nvSpPr>
        <p:spPr>
          <a:xfrm>
            <a:off x="746159" y="2038514"/>
            <a:ext cx="10699682" cy="3762846"/>
          </a:xfrm>
        </p:spPr>
        <p:txBody>
          <a:bodyPr/>
          <a:lstStyle/>
          <a:p>
            <a:pPr marL="0" indent="0" algn="just" fontAlgn="base">
              <a:buNone/>
            </a:pPr>
            <a:r>
              <a:rPr lang="es-ES" sz="2400" dirty="0">
                <a:latin typeface="DM Sans" pitchFamily="2" charset="0"/>
              </a:rPr>
              <a:t>Los contratos deben ir acompañados de una Memoria Técnica en el que se describan específicamente las tareas a desarrollar, los plazos para completarlas, y los resultados o entregables previstos. </a:t>
            </a:r>
          </a:p>
          <a:p>
            <a:pPr marL="0" indent="0" algn="just" fontAlgn="base">
              <a:buNone/>
            </a:pPr>
            <a:r>
              <a:rPr lang="es-ES" sz="2400" dirty="0">
                <a:latin typeface="DM Sans" pitchFamily="2" charset="0"/>
              </a:rPr>
              <a:t>Solamente sobre estos últimos recaen normalmente los derechos de propiedad intelectual e industrial involucrados en el contrato. También es un documento esencial a efectos de exigir las correspondientes responsabilidades por incumplimiento</a:t>
            </a:r>
          </a:p>
          <a:p>
            <a:pPr marL="0" indent="0" algn="just">
              <a:buNone/>
            </a:pPr>
            <a:endParaRPr lang="es-ES" sz="1900" dirty="0">
              <a:latin typeface="DM Sans" pitchFamily="2" charset="0"/>
            </a:endParaRPr>
          </a:p>
        </p:txBody>
      </p:sp>
    </p:spTree>
    <p:extLst>
      <p:ext uri="{BB962C8B-B14F-4D97-AF65-F5344CB8AC3E}">
        <p14:creationId xmlns:p14="http://schemas.microsoft.com/office/powerpoint/2010/main" val="872549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709A9-B20A-4B59-B803-3DF602D3B659}"/>
              </a:ext>
            </a:extLst>
          </p:cNvPr>
          <p:cNvSpPr>
            <a:spLocks noGrp="1"/>
          </p:cNvSpPr>
          <p:nvPr>
            <p:ph type="title"/>
          </p:nvPr>
        </p:nvSpPr>
        <p:spPr>
          <a:xfrm>
            <a:off x="650240" y="88868"/>
            <a:ext cx="11541760" cy="723932"/>
          </a:xfrm>
        </p:spPr>
        <p:txBody>
          <a:bodyPr/>
          <a:lstStyle/>
          <a:p>
            <a:r>
              <a:rPr lang="es-ES" dirty="0"/>
              <a:t>Presupuesto de los contratos:</a:t>
            </a:r>
          </a:p>
        </p:txBody>
      </p:sp>
      <p:sp>
        <p:nvSpPr>
          <p:cNvPr id="3" name="Marcador de texto 2">
            <a:extLst>
              <a:ext uri="{FF2B5EF4-FFF2-40B4-BE49-F238E27FC236}">
                <a16:creationId xmlns:a16="http://schemas.microsoft.com/office/drawing/2014/main" id="{59016D37-B67A-4694-A9A8-0E09E5698EAE}"/>
              </a:ext>
            </a:extLst>
          </p:cNvPr>
          <p:cNvSpPr>
            <a:spLocks noGrp="1"/>
          </p:cNvSpPr>
          <p:nvPr>
            <p:ph type="body" sz="quarter" idx="4294967295"/>
          </p:nvPr>
        </p:nvSpPr>
        <p:spPr>
          <a:xfrm>
            <a:off x="674441" y="812800"/>
            <a:ext cx="10699682" cy="5232400"/>
          </a:xfrm>
        </p:spPr>
        <p:txBody>
          <a:bodyPr/>
          <a:lstStyle/>
          <a:p>
            <a:pPr marL="0" indent="0" algn="just">
              <a:buNone/>
            </a:pPr>
            <a:r>
              <a:rPr lang="es-ES" sz="1800" dirty="0">
                <a:latin typeface="DM Sans" pitchFamily="2" charset="0"/>
              </a:rPr>
              <a:t>1.- Deberá reflejar con el suficiente detalle los ingresos previstos, los gastos materiales y personales de ejecución, así como la remuneración del personal que intervenga y la aplicación del excedente en su caso.</a:t>
            </a:r>
          </a:p>
          <a:p>
            <a:pPr marL="0" indent="0" algn="just">
              <a:buNone/>
            </a:pPr>
            <a:r>
              <a:rPr lang="es-ES" sz="1800" dirty="0">
                <a:latin typeface="DM Sans" pitchFamily="2" charset="0"/>
              </a:rPr>
              <a:t>2.- Solo cabe expresarlo en euros</a:t>
            </a:r>
          </a:p>
          <a:p>
            <a:pPr marL="0" indent="0" algn="just">
              <a:buNone/>
            </a:pPr>
            <a:r>
              <a:rPr lang="es-ES" sz="1800" dirty="0">
                <a:latin typeface="DM Sans" pitchFamily="2" charset="0"/>
              </a:rPr>
              <a:t>3.- Cuando no sea posible conocer inicialmente a cuánto ascienden los ingresos, como en el caso de los servicios técnicos repetitivos, se deberá especificar la tarifa para cada modalidad de servicio, así como una estimación de los ingresos. Y, una vez conocidos los ingresos efectivos obtenidos, con </a:t>
            </a:r>
            <a:r>
              <a:rPr lang="es-ES" sz="1800" b="1" dirty="0">
                <a:latin typeface="DM Sans" pitchFamily="2" charset="0"/>
              </a:rPr>
              <a:t>periodicidad semestral al menos</a:t>
            </a:r>
            <a:r>
              <a:rPr lang="es-ES" sz="1800" dirty="0">
                <a:latin typeface="DM Sans" pitchFamily="2" charset="0"/>
              </a:rPr>
              <a:t>, se harán los ajustes correspondientes sobre el presupuesto inicial.</a:t>
            </a:r>
          </a:p>
          <a:p>
            <a:pPr marL="0" indent="0" algn="just">
              <a:buNone/>
            </a:pPr>
            <a:r>
              <a:rPr lang="es-ES" sz="1800" dirty="0">
                <a:latin typeface="DM Sans" pitchFamily="2" charset="0"/>
              </a:rPr>
              <a:t>4.- La valoración del importe de trabajo deberá hacerse </a:t>
            </a:r>
            <a:r>
              <a:rPr lang="es-ES" sz="1800" b="1" dirty="0">
                <a:latin typeface="DM Sans" pitchFamily="2" charset="0"/>
              </a:rPr>
              <a:t>a</a:t>
            </a:r>
            <a:r>
              <a:rPr lang="es-ES" sz="1800" dirty="0">
                <a:latin typeface="DM Sans" pitchFamily="2" charset="0"/>
              </a:rPr>
              <a:t> </a:t>
            </a:r>
            <a:r>
              <a:rPr lang="es-ES" sz="1800" b="1" dirty="0">
                <a:latin typeface="DM Sans" pitchFamily="2" charset="0"/>
              </a:rPr>
              <a:t>precio de mercado.</a:t>
            </a:r>
          </a:p>
          <a:p>
            <a:pPr marL="0" indent="0" algn="just">
              <a:buNone/>
            </a:pPr>
            <a:r>
              <a:rPr lang="es-ES" sz="1800" dirty="0">
                <a:latin typeface="DM Sans" pitchFamily="2" charset="0"/>
              </a:rPr>
              <a:t>Cuando no exista esta referencia, el precio será el resultado de:</a:t>
            </a:r>
          </a:p>
          <a:p>
            <a:pPr marL="342900" indent="-342900" algn="just">
              <a:buAutoNum type="alphaLcParenR"/>
            </a:pPr>
            <a:r>
              <a:rPr lang="es-ES" sz="1800" dirty="0">
                <a:latin typeface="DM Sans" pitchFamily="2" charset="0"/>
              </a:rPr>
              <a:t>Reflejar la totalidad de los costes del servicio, que deberá incluir un margen establecido por referencia a los aplicados habitualmente por las empresas que operan en el sector de los servicios de que se trate.</a:t>
            </a:r>
          </a:p>
          <a:p>
            <a:pPr marL="342900" indent="-342900" algn="just">
              <a:buAutoNum type="alphaLcParenR"/>
            </a:pPr>
            <a:r>
              <a:rPr lang="es-ES" sz="1800" dirty="0">
                <a:latin typeface="DM Sans" pitchFamily="2" charset="0"/>
              </a:rPr>
              <a:t> De negociaciones en condiciones de plena competencia, tras haber negociado para obtener el máximo beneficio económico en el momento de suscribir el contrato, cubriendo al menos los costes.</a:t>
            </a:r>
          </a:p>
          <a:p>
            <a:pPr marL="0" indent="0" algn="just">
              <a:buNone/>
            </a:pPr>
            <a:r>
              <a:rPr lang="es-ES" sz="1800" dirty="0">
                <a:latin typeface="DM Sans" pitchFamily="2" charset="0"/>
              </a:rPr>
              <a:t>Cuando la propiedad, o los derechos de acceso, a los derechos de propiedad intelectual e industrial permanezcan en la Universidad, su valor de mercado podrá deducirse del precio por la realización de los servicios a prestar.</a:t>
            </a:r>
          </a:p>
          <a:p>
            <a:pPr marL="0" indent="0" algn="just">
              <a:buNone/>
            </a:pPr>
            <a:endParaRPr lang="es-ES" sz="1900" dirty="0">
              <a:latin typeface="DM Sans" pitchFamily="2" charset="0"/>
            </a:endParaRPr>
          </a:p>
        </p:txBody>
      </p:sp>
    </p:spTree>
    <p:extLst>
      <p:ext uri="{BB962C8B-B14F-4D97-AF65-F5344CB8AC3E}">
        <p14:creationId xmlns:p14="http://schemas.microsoft.com/office/powerpoint/2010/main" val="3157229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709A9-B20A-4B59-B803-3DF602D3B659}"/>
              </a:ext>
            </a:extLst>
          </p:cNvPr>
          <p:cNvSpPr>
            <a:spLocks noGrp="1"/>
          </p:cNvSpPr>
          <p:nvPr>
            <p:ph type="title"/>
          </p:nvPr>
        </p:nvSpPr>
        <p:spPr>
          <a:xfrm>
            <a:off x="705522" y="166354"/>
            <a:ext cx="10515600" cy="723932"/>
          </a:xfrm>
        </p:spPr>
        <p:txBody>
          <a:bodyPr/>
          <a:lstStyle/>
          <a:p>
            <a:r>
              <a:rPr lang="es-ES" dirty="0"/>
              <a:t>Canon UVa:</a:t>
            </a:r>
          </a:p>
        </p:txBody>
      </p:sp>
      <p:sp>
        <p:nvSpPr>
          <p:cNvPr id="4" name="Rectángulo 3">
            <a:extLst>
              <a:ext uri="{FF2B5EF4-FFF2-40B4-BE49-F238E27FC236}">
                <a16:creationId xmlns:a16="http://schemas.microsoft.com/office/drawing/2014/main" id="{292049C9-967C-4418-81B2-1776A9BDCB17}"/>
              </a:ext>
            </a:extLst>
          </p:cNvPr>
          <p:cNvSpPr/>
          <p:nvPr/>
        </p:nvSpPr>
        <p:spPr>
          <a:xfrm>
            <a:off x="613481" y="833055"/>
            <a:ext cx="10699682" cy="5858591"/>
          </a:xfrm>
          <a:prstGeom prst="rect">
            <a:avLst/>
          </a:prstGeom>
        </p:spPr>
        <p:txBody>
          <a:bodyPr wrap="square">
            <a:spAutoFit/>
          </a:bodyPr>
          <a:lstStyle/>
          <a:p>
            <a:pPr algn="just">
              <a:lnSpc>
                <a:spcPct val="90000"/>
              </a:lnSpc>
              <a:spcBef>
                <a:spcPts val="1000"/>
              </a:spcBef>
            </a:pPr>
            <a:r>
              <a:rPr lang="es-ES" dirty="0">
                <a:latin typeface="DM Sans" pitchFamily="2" charset="0"/>
              </a:rPr>
              <a:t>Se deberá consignar, en el </a:t>
            </a:r>
            <a:r>
              <a:rPr lang="es-ES" b="1" dirty="0">
                <a:latin typeface="DM Sans" pitchFamily="2" charset="0"/>
              </a:rPr>
              <a:t>presupuesto del contrato o de las actividades específicas de formación</a:t>
            </a:r>
            <a:r>
              <a:rPr lang="es-ES" dirty="0">
                <a:latin typeface="DM Sans" pitchFamily="2" charset="0"/>
              </a:rPr>
              <a:t>, una partida en concepto de gastos generales de gestión y utilización de la infraestructura y servicios universitarios, que ascenderán al quince por ciento (</a:t>
            </a:r>
            <a:r>
              <a:rPr lang="es-ES" b="1" dirty="0">
                <a:latin typeface="DM Sans" pitchFamily="2" charset="0"/>
              </a:rPr>
              <a:t>15%) </a:t>
            </a:r>
            <a:r>
              <a:rPr lang="es-ES" dirty="0">
                <a:latin typeface="DM Sans" pitchFamily="2" charset="0"/>
              </a:rPr>
              <a:t>de los ingresos totales del contrato, o actividad formativa, </a:t>
            </a:r>
            <a:r>
              <a:rPr lang="es-ES" b="1" dirty="0">
                <a:latin typeface="DM Sans" pitchFamily="2" charset="0"/>
              </a:rPr>
              <a:t>sin computar el IVA</a:t>
            </a:r>
            <a:r>
              <a:rPr lang="es-ES" dirty="0">
                <a:latin typeface="DM Sans" pitchFamily="2" charset="0"/>
              </a:rPr>
              <a:t>. </a:t>
            </a:r>
          </a:p>
          <a:p>
            <a:pPr algn="just">
              <a:lnSpc>
                <a:spcPct val="90000"/>
              </a:lnSpc>
              <a:spcBef>
                <a:spcPts val="1000"/>
              </a:spcBef>
            </a:pPr>
            <a:r>
              <a:rPr lang="es-ES" dirty="0">
                <a:latin typeface="DM Sans" pitchFamily="2" charset="0"/>
              </a:rPr>
              <a:t>Repartido de la siguiente forma:</a:t>
            </a:r>
          </a:p>
          <a:p>
            <a:pPr algn="just">
              <a:lnSpc>
                <a:spcPct val="90000"/>
              </a:lnSpc>
              <a:spcBef>
                <a:spcPts val="1000"/>
              </a:spcBef>
            </a:pPr>
            <a:r>
              <a:rPr lang="es-ES" dirty="0">
                <a:latin typeface="DM Sans" pitchFamily="2" charset="0"/>
              </a:rPr>
              <a:t>a) 5% se consideran gastos de gestión administrativa y económica y se destinarán a la Universidad.</a:t>
            </a:r>
          </a:p>
          <a:p>
            <a:pPr algn="just">
              <a:lnSpc>
                <a:spcPct val="90000"/>
              </a:lnSpc>
              <a:spcBef>
                <a:spcPts val="1000"/>
              </a:spcBef>
            </a:pPr>
            <a:r>
              <a:rPr lang="es-ES" dirty="0">
                <a:latin typeface="DM Sans" pitchFamily="2" charset="0"/>
              </a:rPr>
              <a:t>b) 2% se destinarán a incrementar los fondos de investigación de la estructura de investigación a la que pertenezca el personal docente e investigador que participe en la ejecución del contrato.</a:t>
            </a:r>
          </a:p>
          <a:p>
            <a:pPr algn="just">
              <a:lnSpc>
                <a:spcPct val="90000"/>
              </a:lnSpc>
              <a:spcBef>
                <a:spcPts val="1000"/>
              </a:spcBef>
            </a:pPr>
            <a:r>
              <a:rPr lang="es-ES" dirty="0">
                <a:latin typeface="DM Sans" pitchFamily="2" charset="0"/>
              </a:rPr>
              <a:t>c) 2% se destinarán al centro o estructura de investigación en cuyos locales o dependencias se realice el trabajo contratado o el curso de especialización. En caso de no utilizarse medios de ningún centro o estructura de investigación, los dos puntos se añadirán a los del apartado e) de este artículo.</a:t>
            </a:r>
          </a:p>
          <a:p>
            <a:pPr algn="just">
              <a:lnSpc>
                <a:spcPct val="90000"/>
              </a:lnSpc>
              <a:spcBef>
                <a:spcPts val="1000"/>
              </a:spcBef>
            </a:pPr>
            <a:r>
              <a:rPr lang="es-ES" dirty="0">
                <a:latin typeface="DM Sans" pitchFamily="2" charset="0"/>
              </a:rPr>
              <a:t>d) 3% se aplicarán a la Universidad para compensar el coste de infraestructura de ésta.</a:t>
            </a:r>
          </a:p>
          <a:p>
            <a:pPr algn="just">
              <a:lnSpc>
                <a:spcPct val="90000"/>
              </a:lnSpc>
              <a:spcBef>
                <a:spcPts val="1000"/>
              </a:spcBef>
            </a:pPr>
            <a:r>
              <a:rPr lang="es-ES" dirty="0">
                <a:latin typeface="DM Sans" pitchFamily="2" charset="0"/>
              </a:rPr>
              <a:t>e) 3% se destinarán a un fondo general de investigación cuya aplicación concreta se hará por la Comisión de Investigación del Consejo de Gobierno.</a:t>
            </a:r>
          </a:p>
          <a:p>
            <a:pPr algn="just">
              <a:lnSpc>
                <a:spcPct val="90000"/>
              </a:lnSpc>
              <a:spcBef>
                <a:spcPts val="1000"/>
              </a:spcBef>
            </a:pPr>
            <a:endParaRPr lang="es-ES" dirty="0">
              <a:latin typeface="DM Sans" pitchFamily="2" charset="0"/>
            </a:endParaRPr>
          </a:p>
          <a:p>
            <a:pPr algn="just">
              <a:lnSpc>
                <a:spcPct val="90000"/>
              </a:lnSpc>
              <a:spcBef>
                <a:spcPts val="1000"/>
              </a:spcBef>
            </a:pPr>
            <a:r>
              <a:rPr lang="es-ES" dirty="0">
                <a:latin typeface="DM Sans" pitchFamily="2" charset="0"/>
              </a:rPr>
              <a:t>En el caso de las </a:t>
            </a:r>
            <a:r>
              <a:rPr lang="es-ES" b="1" dirty="0">
                <a:latin typeface="DM Sans" pitchFamily="2" charset="0"/>
              </a:rPr>
              <a:t>subvenciones o las ayudas institucionales </a:t>
            </a:r>
            <a:r>
              <a:rPr lang="es-ES" dirty="0">
                <a:latin typeface="DM Sans" pitchFamily="2" charset="0"/>
              </a:rPr>
              <a:t>se aplicará lo que establezca el convenio o las bases reguladoras.</a:t>
            </a:r>
            <a:endParaRPr lang="es-ES" b="1" dirty="0">
              <a:latin typeface="DM Sans" pitchFamily="2" charset="0"/>
            </a:endParaRPr>
          </a:p>
        </p:txBody>
      </p:sp>
    </p:spTree>
    <p:extLst>
      <p:ext uri="{BB962C8B-B14F-4D97-AF65-F5344CB8AC3E}">
        <p14:creationId xmlns:p14="http://schemas.microsoft.com/office/powerpoint/2010/main" val="4194696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709A9-B20A-4B59-B803-3DF602D3B659}"/>
              </a:ext>
            </a:extLst>
          </p:cNvPr>
          <p:cNvSpPr>
            <a:spLocks noGrp="1"/>
          </p:cNvSpPr>
          <p:nvPr>
            <p:ph type="title"/>
          </p:nvPr>
        </p:nvSpPr>
        <p:spPr>
          <a:xfrm>
            <a:off x="614082" y="125714"/>
            <a:ext cx="10515600" cy="723932"/>
          </a:xfrm>
        </p:spPr>
        <p:txBody>
          <a:bodyPr/>
          <a:lstStyle/>
          <a:p>
            <a:r>
              <a:rPr lang="es-ES" dirty="0"/>
              <a:t>Remuneraciones percibidas por el personal UVa interviniente:</a:t>
            </a:r>
          </a:p>
        </p:txBody>
      </p:sp>
      <p:sp>
        <p:nvSpPr>
          <p:cNvPr id="4" name="Rectángulo 3">
            <a:extLst>
              <a:ext uri="{FF2B5EF4-FFF2-40B4-BE49-F238E27FC236}">
                <a16:creationId xmlns:a16="http://schemas.microsoft.com/office/drawing/2014/main" id="{292049C9-967C-4418-81B2-1776A9BDCB17}"/>
              </a:ext>
            </a:extLst>
          </p:cNvPr>
          <p:cNvSpPr/>
          <p:nvPr/>
        </p:nvSpPr>
        <p:spPr>
          <a:xfrm>
            <a:off x="421042" y="1346538"/>
            <a:ext cx="11684000" cy="5327612"/>
          </a:xfrm>
          <a:prstGeom prst="rect">
            <a:avLst/>
          </a:prstGeom>
        </p:spPr>
        <p:txBody>
          <a:bodyPr wrap="square">
            <a:spAutoFit/>
          </a:bodyPr>
          <a:lstStyle/>
          <a:p>
            <a:pPr algn="just">
              <a:lnSpc>
                <a:spcPct val="90000"/>
              </a:lnSpc>
              <a:spcBef>
                <a:spcPts val="1000"/>
              </a:spcBef>
            </a:pPr>
            <a:r>
              <a:rPr lang="es-ES" sz="1900" dirty="0">
                <a:latin typeface="DM Sans" pitchFamily="2" charset="0"/>
              </a:rPr>
              <a:t>Aplicación Real Decreto 1930/1984, de 10 de octubre, por el que se desarrolla el artículo 45.1 de la Ley orgánica 11/1983, de 25 de agosto, de Reforma Universitaria: </a:t>
            </a:r>
            <a:r>
              <a:rPr lang="es-ES" sz="1900" b="1" dirty="0">
                <a:latin typeface="DM Sans" pitchFamily="2" charset="0"/>
              </a:rPr>
              <a:t>límites:</a:t>
            </a:r>
          </a:p>
          <a:p>
            <a:pPr algn="just"/>
            <a:endParaRPr lang="es-ES" dirty="0">
              <a:latin typeface="DM Sans" pitchFamily="2" charset="0"/>
            </a:endParaRPr>
          </a:p>
          <a:p>
            <a:pPr algn="just"/>
            <a:r>
              <a:rPr lang="es-ES" dirty="0">
                <a:latin typeface="DM Sans" pitchFamily="2" charset="0"/>
              </a:rPr>
              <a:t>a) Cuando la cantidad contratada, una vez deducidos los gastos materiales y personales que la realización del proyecto o curso de especialización supongan para la Universidad, sea inferior al quíntuplo de los haberes brutos mensuales mínimos de un Catedrático de Universidad en régimen de dedicación a tiempo completo, el Profesor podrá percibir un porcentaje que será establecido en los Estatutos de la Universidad, y que no podrá ser superior al 90 por 100 de la misma. Cuando esta cantidad exceda del expresado quíntuplo, el Profesor podrá percibir, además, un porcentaje que será asimismo establecido en los Estatutos de la Universidad, y que no podrá ser superior al 75 por 100 del exceso</a:t>
            </a:r>
          </a:p>
          <a:p>
            <a:pPr algn="just"/>
            <a:r>
              <a:rPr lang="es-ES" dirty="0">
                <a:latin typeface="DM Sans" pitchFamily="2" charset="0"/>
              </a:rPr>
              <a:t>b) La cantidad percibida anualmente por un Profesor universitario con cargo a los contratos a que se refiere el presente Real Decreto no podrá exceder del resultado de incrementar en el 50 por 100 la retribución anual que pudiera corresponder a la máxima categoría docente-académica en régimen de dedicación a tiempo completo por todos los conceptos retributivos previstos en el Real Decreto 1086/1989, de 28 de agosto, sobre retribuciones del Profesorado universitario (actualmente </a:t>
            </a:r>
            <a:r>
              <a:rPr lang="es-ES" b="1" dirty="0">
                <a:solidFill>
                  <a:srgbClr val="FF0000"/>
                </a:solidFill>
                <a:latin typeface="DM Sans" pitchFamily="2" charset="0"/>
              </a:rPr>
              <a:t>164.375,43€</a:t>
            </a:r>
            <a:r>
              <a:rPr lang="es-ES" dirty="0">
                <a:latin typeface="DM Sans" pitchFamily="2" charset="0"/>
              </a:rPr>
              <a:t>) </a:t>
            </a:r>
          </a:p>
          <a:p>
            <a:pPr algn="just"/>
            <a:r>
              <a:rPr lang="es-ES" dirty="0">
                <a:solidFill>
                  <a:srgbClr val="FF0000"/>
                </a:solidFill>
                <a:latin typeface="DM Sans" pitchFamily="2" charset="0"/>
              </a:rPr>
              <a:t>Como mínimo se tendrá que presupuestar por cada profesor participante el coste del trabajo  por las horas totales  dedicadas a su ejecución  en función de la categoría del investigador interviniente. Si el investigador una vez ejecutado el contrato no quiere cobrar personalmente podrá disponer que se destine dicha cantidad a la estructura de investigación a la que está adscrito.</a:t>
            </a:r>
            <a:endParaRPr lang="es-ES" sz="1900" b="1" dirty="0">
              <a:latin typeface="DM Sans" pitchFamily="2" charset="0"/>
            </a:endParaRPr>
          </a:p>
        </p:txBody>
      </p:sp>
    </p:spTree>
    <p:extLst>
      <p:ext uri="{BB962C8B-B14F-4D97-AF65-F5344CB8AC3E}">
        <p14:creationId xmlns:p14="http://schemas.microsoft.com/office/powerpoint/2010/main" val="2953848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709A9-B20A-4B59-B803-3DF602D3B659}"/>
              </a:ext>
            </a:extLst>
          </p:cNvPr>
          <p:cNvSpPr>
            <a:spLocks noGrp="1"/>
          </p:cNvSpPr>
          <p:nvPr>
            <p:ph type="title"/>
          </p:nvPr>
        </p:nvSpPr>
        <p:spPr>
          <a:xfrm>
            <a:off x="746162" y="288274"/>
            <a:ext cx="10515600" cy="723932"/>
          </a:xfrm>
        </p:spPr>
        <p:txBody>
          <a:bodyPr/>
          <a:lstStyle/>
          <a:p>
            <a:r>
              <a:rPr lang="es-ES" dirty="0"/>
              <a:t>Declaración responsable de remuneraciones percibidas por el PDI UVa interviniente:</a:t>
            </a:r>
          </a:p>
        </p:txBody>
      </p:sp>
      <p:sp>
        <p:nvSpPr>
          <p:cNvPr id="3" name="Rectángulo 2">
            <a:extLst>
              <a:ext uri="{FF2B5EF4-FFF2-40B4-BE49-F238E27FC236}">
                <a16:creationId xmlns:a16="http://schemas.microsoft.com/office/drawing/2014/main" id="{68BC7B1E-06F1-46BD-BDA8-A5F355F9BE5E}"/>
              </a:ext>
            </a:extLst>
          </p:cNvPr>
          <p:cNvSpPr/>
          <p:nvPr/>
        </p:nvSpPr>
        <p:spPr>
          <a:xfrm>
            <a:off x="746162" y="2551837"/>
            <a:ext cx="10724478" cy="2431435"/>
          </a:xfrm>
          <a:prstGeom prst="rect">
            <a:avLst/>
          </a:prstGeom>
        </p:spPr>
        <p:txBody>
          <a:bodyPr wrap="square">
            <a:spAutoFit/>
          </a:bodyPr>
          <a:lstStyle/>
          <a:p>
            <a:pPr algn="just"/>
            <a:r>
              <a:rPr lang="es-ES" sz="1900" dirty="0">
                <a:latin typeface="DM Sans" pitchFamily="2" charset="0"/>
              </a:rPr>
              <a:t>El personal docente e investigador participante, a la finalización de la ejecución del trabajo suscribirá una declaración responsable relativa a que la </a:t>
            </a:r>
            <a:r>
              <a:rPr lang="es-ES" sz="1900" b="1" dirty="0">
                <a:solidFill>
                  <a:srgbClr val="FF0000"/>
                </a:solidFill>
                <a:latin typeface="DM Sans" pitchFamily="2" charset="0"/>
              </a:rPr>
              <a:t>cantidad presupuestada que va a recibir </a:t>
            </a:r>
            <a:r>
              <a:rPr lang="es-ES" sz="1900" dirty="0">
                <a:solidFill>
                  <a:srgbClr val="FF0000"/>
                </a:solidFill>
                <a:latin typeface="DM Sans" pitchFamily="2" charset="0"/>
              </a:rPr>
              <a:t>por la ejecución de los trabajos comprometidos en el contrato </a:t>
            </a:r>
            <a:r>
              <a:rPr lang="es-ES" sz="1900" b="1" dirty="0">
                <a:solidFill>
                  <a:srgbClr val="FF0000"/>
                </a:solidFill>
                <a:latin typeface="DM Sans" pitchFamily="2" charset="0"/>
              </a:rPr>
              <a:t>sumada a cualquier otra devengada hasta el momento, durante el año correspond</a:t>
            </a:r>
            <a:r>
              <a:rPr lang="es-ES" sz="1900" dirty="0">
                <a:solidFill>
                  <a:srgbClr val="FF0000"/>
                </a:solidFill>
                <a:latin typeface="DM Sans" pitchFamily="2" charset="0"/>
              </a:rPr>
              <a:t>iente</a:t>
            </a:r>
            <a:r>
              <a:rPr lang="es-ES" sz="1900" dirty="0">
                <a:latin typeface="DM Sans" pitchFamily="2" charset="0"/>
              </a:rPr>
              <a:t>, en el ámbito de los contratos celebrados al amparo de lo establecido en el artículo 60 de la Ley Orgánica 2/2023, de 22 de marzo, del Sistema Universitario, no excede de la cantidad establecida legalmente . </a:t>
            </a:r>
          </a:p>
          <a:p>
            <a:pPr algn="just"/>
            <a:r>
              <a:rPr lang="es-ES" sz="1900" dirty="0">
                <a:solidFill>
                  <a:srgbClr val="FF0000"/>
                </a:solidFill>
                <a:latin typeface="DM Sans" pitchFamily="2" charset="0"/>
              </a:rPr>
              <a:t>En caso de pagos periódicos o diferidos en varias anualidades de duración del contrato: Debe hacerse constar en la declaración lo que se recibirá en cada anualidad.</a:t>
            </a:r>
          </a:p>
        </p:txBody>
      </p:sp>
    </p:spTree>
    <p:extLst>
      <p:ext uri="{BB962C8B-B14F-4D97-AF65-F5344CB8AC3E}">
        <p14:creationId xmlns:p14="http://schemas.microsoft.com/office/powerpoint/2010/main" val="1487205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709A9-B20A-4B59-B803-3DF602D3B659}"/>
              </a:ext>
            </a:extLst>
          </p:cNvPr>
          <p:cNvSpPr>
            <a:spLocks noGrp="1"/>
          </p:cNvSpPr>
          <p:nvPr>
            <p:ph type="title"/>
          </p:nvPr>
        </p:nvSpPr>
        <p:spPr>
          <a:xfrm>
            <a:off x="345440" y="288274"/>
            <a:ext cx="11633200" cy="723932"/>
          </a:xfrm>
        </p:spPr>
        <p:txBody>
          <a:bodyPr/>
          <a:lstStyle/>
          <a:p>
            <a:r>
              <a:rPr lang="es-ES" dirty="0"/>
              <a:t>Titularidad de los bienes adquiridos:</a:t>
            </a:r>
          </a:p>
        </p:txBody>
      </p:sp>
      <p:sp>
        <p:nvSpPr>
          <p:cNvPr id="3" name="Rectángulo 2">
            <a:extLst>
              <a:ext uri="{FF2B5EF4-FFF2-40B4-BE49-F238E27FC236}">
                <a16:creationId xmlns:a16="http://schemas.microsoft.com/office/drawing/2014/main" id="{68BC7B1E-06F1-46BD-BDA8-A5F355F9BE5E}"/>
              </a:ext>
            </a:extLst>
          </p:cNvPr>
          <p:cNvSpPr/>
          <p:nvPr/>
        </p:nvSpPr>
        <p:spPr>
          <a:xfrm>
            <a:off x="502322" y="1332637"/>
            <a:ext cx="10724478" cy="3308598"/>
          </a:xfrm>
          <a:prstGeom prst="rect">
            <a:avLst/>
          </a:prstGeom>
        </p:spPr>
        <p:txBody>
          <a:bodyPr wrap="square">
            <a:spAutoFit/>
          </a:bodyPr>
          <a:lstStyle/>
          <a:p>
            <a:pPr algn="just"/>
            <a:r>
              <a:rPr lang="es-ES" sz="1900" dirty="0">
                <a:latin typeface="DM Sans" pitchFamily="2" charset="0"/>
              </a:rPr>
              <a:t>Todos los bienes que se adquieran se integrarán en el patrimonio de la Universidad de Valladolid y quedarán adscritos a los grupos de investigación, departamentos o institutos universitarios de investigación correspondientes para su utilización en actividades de investigación.</a:t>
            </a:r>
          </a:p>
          <a:p>
            <a:pPr algn="just"/>
            <a:endParaRPr lang="es-ES" sz="1900" dirty="0">
              <a:latin typeface="DM Sans" pitchFamily="2" charset="0"/>
            </a:endParaRPr>
          </a:p>
          <a:p>
            <a:pPr algn="just"/>
            <a:r>
              <a:rPr lang="es-ES" sz="1900" dirty="0">
                <a:solidFill>
                  <a:srgbClr val="FF0000"/>
                </a:solidFill>
                <a:latin typeface="DM Sans" pitchFamily="2" charset="0"/>
              </a:rPr>
              <a:t>Se considera para la UVa material inventariable aquel de duración superior a un año y de importe superior a 50€ + IVA.</a:t>
            </a:r>
          </a:p>
          <a:p>
            <a:pPr algn="just"/>
            <a:endParaRPr lang="es-ES" sz="1900" dirty="0">
              <a:latin typeface="DM Sans" pitchFamily="2" charset="0"/>
            </a:endParaRPr>
          </a:p>
          <a:p>
            <a:pPr algn="just"/>
            <a:r>
              <a:rPr lang="es-ES" sz="1900" dirty="0">
                <a:latin typeface="DM Sans" pitchFamily="2" charset="0"/>
              </a:rPr>
              <a:t>Los bienes objeto de inventario según las normas de inventario UVa</a:t>
            </a:r>
            <a:r>
              <a:rPr lang="es-ES" sz="1900" b="1" dirty="0">
                <a:latin typeface="DM Sans" pitchFamily="2" charset="0"/>
              </a:rPr>
              <a:t>  no pueden ser objeto de compra y pago reembolsable mediante nota de gasto al PDI.</a:t>
            </a:r>
          </a:p>
          <a:p>
            <a:pPr algn="just"/>
            <a:endParaRPr lang="es-ES" sz="1900" dirty="0">
              <a:latin typeface="DM Sans" pitchFamily="2" charset="0"/>
            </a:endParaRPr>
          </a:p>
        </p:txBody>
      </p:sp>
    </p:spTree>
    <p:extLst>
      <p:ext uri="{BB962C8B-B14F-4D97-AF65-F5344CB8AC3E}">
        <p14:creationId xmlns:p14="http://schemas.microsoft.com/office/powerpoint/2010/main" val="4189528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709A9-B20A-4B59-B803-3DF602D3B659}"/>
              </a:ext>
            </a:extLst>
          </p:cNvPr>
          <p:cNvSpPr>
            <a:spLocks noGrp="1"/>
          </p:cNvSpPr>
          <p:nvPr>
            <p:ph type="title"/>
          </p:nvPr>
        </p:nvSpPr>
        <p:spPr>
          <a:xfrm>
            <a:off x="345440" y="288274"/>
            <a:ext cx="11633200" cy="723932"/>
          </a:xfrm>
        </p:spPr>
        <p:txBody>
          <a:bodyPr/>
          <a:lstStyle/>
          <a:p>
            <a:r>
              <a:rPr lang="es-ES" dirty="0"/>
              <a:t>Titularidad de los resultados de la actividad investigadora:</a:t>
            </a:r>
          </a:p>
        </p:txBody>
      </p:sp>
      <p:sp>
        <p:nvSpPr>
          <p:cNvPr id="3" name="Rectángulo 2">
            <a:extLst>
              <a:ext uri="{FF2B5EF4-FFF2-40B4-BE49-F238E27FC236}">
                <a16:creationId xmlns:a16="http://schemas.microsoft.com/office/drawing/2014/main" id="{68BC7B1E-06F1-46BD-BDA8-A5F355F9BE5E}"/>
              </a:ext>
            </a:extLst>
          </p:cNvPr>
          <p:cNvSpPr/>
          <p:nvPr/>
        </p:nvSpPr>
        <p:spPr>
          <a:xfrm>
            <a:off x="512482" y="2104797"/>
            <a:ext cx="10724478" cy="4478149"/>
          </a:xfrm>
          <a:prstGeom prst="rect">
            <a:avLst/>
          </a:prstGeom>
        </p:spPr>
        <p:txBody>
          <a:bodyPr wrap="square">
            <a:spAutoFit/>
          </a:bodyPr>
          <a:lstStyle/>
          <a:p>
            <a:pPr algn="just"/>
            <a:r>
              <a:rPr lang="es-ES" sz="1900" dirty="0">
                <a:latin typeface="DM Sans" pitchFamily="2" charset="0"/>
              </a:rPr>
              <a:t>Será de aplicación lo dispuesto en el artículo 21 de la Ley 24/2015, de 24 de julio, de patentes, en el artículo 35 de la Ley 14/2011, de 1 de junio, de la Ciencia, la Tecnología y la Innovación y en el artículo 121 de los Estatutos de la Universidad de Valladolid.</a:t>
            </a:r>
          </a:p>
          <a:p>
            <a:pPr algn="just"/>
            <a:endParaRPr lang="es-ES" sz="1900" dirty="0">
              <a:latin typeface="DM Sans" pitchFamily="2" charset="0"/>
            </a:endParaRPr>
          </a:p>
          <a:p>
            <a:pPr algn="just"/>
            <a:r>
              <a:rPr lang="es-ES" sz="1900" dirty="0">
                <a:solidFill>
                  <a:srgbClr val="FF0000"/>
                </a:solidFill>
                <a:latin typeface="DM Sans" pitchFamily="2" charset="0"/>
              </a:rPr>
              <a:t>SAP n.º 252/24, de 12 de </a:t>
            </a:r>
            <a:r>
              <a:rPr lang="es-ES" sz="1900" err="1">
                <a:solidFill>
                  <a:srgbClr val="FF0000"/>
                </a:solidFill>
                <a:latin typeface="DM Sans" pitchFamily="2" charset="0"/>
              </a:rPr>
              <a:t>noviembre</a:t>
            </a:r>
            <a:r>
              <a:rPr lang="es-ES" sz="1900">
                <a:solidFill>
                  <a:srgbClr val="FF0000"/>
                </a:solidFill>
                <a:latin typeface="DM Sans" pitchFamily="2" charset="0"/>
              </a:rPr>
              <a:t>: La </a:t>
            </a:r>
            <a:r>
              <a:rPr lang="es-ES" sz="1900" dirty="0">
                <a:solidFill>
                  <a:srgbClr val="FF0000"/>
                </a:solidFill>
                <a:latin typeface="DM Sans" pitchFamily="2" charset="0"/>
              </a:rPr>
              <a:t>sentencia da la razón a la empresa demandada, desestimando íntegramente las pretensiones de la universidad y estableciendo que “el régimen aplicable para la determinación de la titularidad de los derechos de propiedad industrial es: 1) Pactos entre partes, salvo que sean contrarios a la Ley; y 2) Ley 24/2015 de Patentes”.</a:t>
            </a:r>
          </a:p>
          <a:p>
            <a:pPr algn="just"/>
            <a:r>
              <a:rPr lang="es-ES" sz="1900" dirty="0">
                <a:latin typeface="DM Sans" pitchFamily="2" charset="0"/>
              </a:rPr>
              <a:t> </a:t>
            </a:r>
          </a:p>
          <a:p>
            <a:pPr algn="just"/>
            <a:r>
              <a:rPr lang="es-ES" sz="1900" dirty="0">
                <a:latin typeface="DM Sans" pitchFamily="2" charset="0"/>
              </a:rPr>
              <a:t>Este caso acredita la importancia de que universidades y empresas regulen minuciosamente el régimen de titularidad y explotación económica de los derechos de propiedad intelectual derivados de los contratos de investigación que suscriben, sin dejar espacio a ambigüedades.</a:t>
            </a:r>
          </a:p>
          <a:p>
            <a:pPr algn="just"/>
            <a:endParaRPr lang="es-ES" sz="1900" dirty="0">
              <a:latin typeface="DM Sans" pitchFamily="2" charset="0"/>
            </a:endParaRPr>
          </a:p>
          <a:p>
            <a:pPr algn="just"/>
            <a:endParaRPr lang="es-ES" sz="1900" dirty="0">
              <a:latin typeface="DM Sans" pitchFamily="2" charset="0"/>
            </a:endParaRPr>
          </a:p>
        </p:txBody>
      </p:sp>
    </p:spTree>
    <p:extLst>
      <p:ext uri="{BB962C8B-B14F-4D97-AF65-F5344CB8AC3E}">
        <p14:creationId xmlns:p14="http://schemas.microsoft.com/office/powerpoint/2010/main" val="3038329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F0E7A8-0D80-4BF2-9027-99E6B3BB277B}"/>
              </a:ext>
            </a:extLst>
          </p:cNvPr>
          <p:cNvSpPr>
            <a:spLocks noGrp="1"/>
          </p:cNvSpPr>
          <p:nvPr>
            <p:ph type="title"/>
          </p:nvPr>
        </p:nvSpPr>
        <p:spPr/>
        <p:txBody>
          <a:bodyPr/>
          <a:lstStyle/>
          <a:p>
            <a:r>
              <a:rPr lang="es-ES" dirty="0"/>
              <a:t>Viajes del Personal investigador </a:t>
            </a:r>
            <a:r>
              <a:rPr lang="es-ES" dirty="0" err="1"/>
              <a:t>UVa</a:t>
            </a:r>
            <a:r>
              <a:rPr lang="es-ES" dirty="0"/>
              <a:t> en los contratos art. 60</a:t>
            </a:r>
          </a:p>
        </p:txBody>
      </p:sp>
      <p:sp>
        <p:nvSpPr>
          <p:cNvPr id="3" name="Marcador de texto 2">
            <a:extLst>
              <a:ext uri="{FF2B5EF4-FFF2-40B4-BE49-F238E27FC236}">
                <a16:creationId xmlns:a16="http://schemas.microsoft.com/office/drawing/2014/main" id="{5FDA2AC9-CA44-4E33-B1D8-8D02857561A6}"/>
              </a:ext>
            </a:extLst>
          </p:cNvPr>
          <p:cNvSpPr>
            <a:spLocks noGrp="1"/>
          </p:cNvSpPr>
          <p:nvPr>
            <p:ph type="body" sz="quarter" idx="4294967295"/>
          </p:nvPr>
        </p:nvSpPr>
        <p:spPr>
          <a:xfrm>
            <a:off x="523983" y="1910993"/>
            <a:ext cx="11096090" cy="4353753"/>
          </a:xfrm>
        </p:spPr>
        <p:txBody>
          <a:bodyPr/>
          <a:lstStyle/>
          <a:p>
            <a:pPr marL="0" indent="0" algn="just">
              <a:buNone/>
            </a:pPr>
            <a:r>
              <a:rPr lang="es-ES" sz="2000" b="1" dirty="0">
                <a:latin typeface="DM Sans" pitchFamily="2" charset="0"/>
              </a:rPr>
              <a:t>AUTORIZACION: Actuación previa en la </a:t>
            </a:r>
            <a:r>
              <a:rPr lang="es-ES" sz="2000" b="1" dirty="0" err="1">
                <a:latin typeface="DM Sans" pitchFamily="2" charset="0"/>
              </a:rPr>
              <a:t>UVa</a:t>
            </a:r>
            <a:r>
              <a:rPr lang="es-ES" sz="2000" b="1" dirty="0">
                <a:latin typeface="DM Sans" pitchFamily="2" charset="0"/>
              </a:rPr>
              <a:t>:  </a:t>
            </a:r>
            <a:r>
              <a:rPr lang="es-ES" sz="2000" dirty="0">
                <a:latin typeface="DM Sans" pitchFamily="2" charset="0"/>
              </a:rPr>
              <a:t>El PDI que viaje para ejecutar un proyecto gestionado por la Fundación debe solicitar </a:t>
            </a:r>
            <a:r>
              <a:rPr lang="es-ES" sz="2000" b="1" dirty="0">
                <a:latin typeface="DM Sans" pitchFamily="2" charset="0"/>
              </a:rPr>
              <a:t>su autorización de ausencia a la </a:t>
            </a:r>
            <a:r>
              <a:rPr lang="es-ES" sz="2000" b="1" dirty="0" err="1">
                <a:latin typeface="DM Sans" pitchFamily="2" charset="0"/>
              </a:rPr>
              <a:t>UVa</a:t>
            </a:r>
            <a:r>
              <a:rPr lang="es-ES" sz="2000" dirty="0">
                <a:latin typeface="DM Sans" pitchFamily="2" charset="0"/>
              </a:rPr>
              <a:t>, cada centro tiene su propio formulario. Pero la regla general es la siguiente: </a:t>
            </a:r>
          </a:p>
          <a:p>
            <a:pPr marL="0" indent="0" algn="just">
              <a:buNone/>
            </a:pPr>
            <a:r>
              <a:rPr lang="es-ES" sz="2000" dirty="0">
                <a:latin typeface="DM Sans" pitchFamily="2" charset="0"/>
              </a:rPr>
              <a:t>• Menos de 15 días de ausencia: se rellena y firma el formulario el PDI, y posteriormente se recaba la autorización del Director de Dpto. y del director/decano de Centro. Esa autorización debería comunicarse al Vicerrectorado Profesorado </a:t>
            </a:r>
          </a:p>
          <a:p>
            <a:pPr marL="0" indent="0" algn="just">
              <a:buNone/>
            </a:pPr>
            <a:r>
              <a:rPr lang="es-ES" sz="2000" dirty="0">
                <a:latin typeface="DM Sans" pitchFamily="2" charset="0"/>
              </a:rPr>
              <a:t>• Más de 15 días de ausencia (pero menos de 3 meses): Se debe pedir directamente al Vicerrectorado de Profesorado </a:t>
            </a:r>
          </a:p>
          <a:p>
            <a:pPr marL="0" indent="0" algn="just">
              <a:buNone/>
            </a:pPr>
            <a:r>
              <a:rPr lang="es-ES" sz="2000" dirty="0">
                <a:latin typeface="DM Sans" pitchFamily="2" charset="0"/>
              </a:rPr>
              <a:t>No confundir esta autorización con la comisión de servicios que se tramita ante el Vicerrectorado de Investigación, y que se usa para solicitar autorización y pago de los gastos generados por el viaje en los proyectos gestionados por la </a:t>
            </a:r>
            <a:r>
              <a:rPr lang="es-ES" sz="2000" dirty="0" err="1">
                <a:latin typeface="DM Sans" pitchFamily="2" charset="0"/>
              </a:rPr>
              <a:t>UVa</a:t>
            </a:r>
            <a:r>
              <a:rPr lang="es-ES" sz="2000" dirty="0">
                <a:latin typeface="DM Sans" pitchFamily="2" charset="0"/>
              </a:rPr>
              <a:t>. </a:t>
            </a:r>
          </a:p>
          <a:p>
            <a:pPr marL="0" indent="0" algn="just">
              <a:buNone/>
            </a:pPr>
            <a:r>
              <a:rPr lang="es-ES" sz="2000" b="1" dirty="0">
                <a:latin typeface="DM Sans" pitchFamily="2" charset="0"/>
              </a:rPr>
              <a:t>Esta autorización no se envía a la Fundación, queda en sede universitaria</a:t>
            </a:r>
          </a:p>
        </p:txBody>
      </p:sp>
    </p:spTree>
    <p:extLst>
      <p:ext uri="{BB962C8B-B14F-4D97-AF65-F5344CB8AC3E}">
        <p14:creationId xmlns:p14="http://schemas.microsoft.com/office/powerpoint/2010/main" val="153806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4">
    <p:bg>
      <p:bgPr>
        <a:solidFill>
          <a:srgbClr val="FFFFFF"/>
        </a:solidFill>
        <a:effectLst/>
      </p:bgPr>
    </p:bg>
    <p:spTree>
      <p:nvGrpSpPr>
        <p:cNvPr id="1" name=""/>
        <p:cNvGrpSpPr/>
        <p:nvPr/>
      </p:nvGrpSpPr>
      <p:grpSpPr>
        <a:xfrm>
          <a:off x="0" y="0"/>
          <a:ext cx="0" cy="0"/>
          <a:chOff x="0" y="0"/>
          <a:chExt cx="0" cy="0"/>
        </a:xfrm>
      </p:grpSpPr>
      <p:sp>
        <p:nvSpPr>
          <p:cNvPr id="2" name="Título 4">
            <a:extLst>
              <a:ext uri="{FF2B5EF4-FFF2-40B4-BE49-F238E27FC236}">
                <a16:creationId xmlns:a16="http://schemas.microsoft.com/office/drawing/2014/main" id="{4D978453-C0F9-4FF9-AB57-3B9054D03FD0}"/>
              </a:ext>
            </a:extLst>
          </p:cNvPr>
          <p:cNvSpPr txBox="1">
            <a:spLocks noGrp="1"/>
          </p:cNvSpPr>
          <p:nvPr>
            <p:ph type="title"/>
          </p:nvPr>
        </p:nvSpPr>
        <p:spPr>
          <a:xfrm>
            <a:off x="718457" y="357590"/>
            <a:ext cx="10515600" cy="856647"/>
          </a:xfrm>
        </p:spPr>
        <p:txBody>
          <a:bodyPr/>
          <a:lstStyle/>
          <a:p>
            <a:pPr lvl="0"/>
            <a:r>
              <a:rPr lang="es-ES" dirty="0"/>
              <a:t>Entrada en vigor:</a:t>
            </a:r>
          </a:p>
        </p:txBody>
      </p:sp>
      <p:sp>
        <p:nvSpPr>
          <p:cNvPr id="5" name="Marcador de texto 7">
            <a:extLst>
              <a:ext uri="{FF2B5EF4-FFF2-40B4-BE49-F238E27FC236}">
                <a16:creationId xmlns:a16="http://schemas.microsoft.com/office/drawing/2014/main" id="{CA74F78C-7920-434B-9663-012F6135F1F9}"/>
              </a:ext>
            </a:extLst>
          </p:cNvPr>
          <p:cNvSpPr txBox="1"/>
          <p:nvPr/>
        </p:nvSpPr>
        <p:spPr>
          <a:xfrm>
            <a:off x="7442201" y="2218078"/>
            <a:ext cx="10515600" cy="628650"/>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es-ES" sz="2400" b="0" i="0" u="none" strike="noStrike" kern="1200" cap="none" spc="0" baseline="0" dirty="0">
              <a:solidFill>
                <a:srgbClr val="C51857"/>
              </a:solidFill>
              <a:uFillTx/>
              <a:latin typeface="Consolas"/>
            </a:endParaRPr>
          </a:p>
        </p:txBody>
      </p:sp>
      <p:pic>
        <p:nvPicPr>
          <p:cNvPr id="7" name="Imagen 6">
            <a:extLst>
              <a:ext uri="{FF2B5EF4-FFF2-40B4-BE49-F238E27FC236}">
                <a16:creationId xmlns:a16="http://schemas.microsoft.com/office/drawing/2014/main" id="{C7E38803-EA1A-433D-AE50-E464408A4713}"/>
              </a:ext>
            </a:extLst>
          </p:cNvPr>
          <p:cNvPicPr>
            <a:picLocks noChangeAspect="1"/>
          </p:cNvPicPr>
          <p:nvPr/>
        </p:nvPicPr>
        <p:blipFill>
          <a:blip r:embed="rId2"/>
          <a:stretch>
            <a:fillRect/>
          </a:stretch>
        </p:blipFill>
        <p:spPr>
          <a:xfrm>
            <a:off x="11093610" y="5962637"/>
            <a:ext cx="780348" cy="780348"/>
          </a:xfrm>
          <a:prstGeom prst="rect">
            <a:avLst/>
          </a:prstGeom>
          <a:noFill/>
          <a:ln cap="flat">
            <a:noFill/>
          </a:ln>
        </p:spPr>
      </p:pic>
      <p:sp>
        <p:nvSpPr>
          <p:cNvPr id="3" name="CuadroTexto 2">
            <a:extLst>
              <a:ext uri="{FF2B5EF4-FFF2-40B4-BE49-F238E27FC236}">
                <a16:creationId xmlns:a16="http://schemas.microsoft.com/office/drawing/2014/main" id="{F2359858-6B4C-4E1F-BC8A-F63D3DC22471}"/>
              </a:ext>
            </a:extLst>
          </p:cNvPr>
          <p:cNvSpPr txBox="1"/>
          <p:nvPr/>
        </p:nvSpPr>
        <p:spPr>
          <a:xfrm>
            <a:off x="718457" y="1076245"/>
            <a:ext cx="10515600" cy="1938992"/>
          </a:xfrm>
          <a:prstGeom prst="rect">
            <a:avLst/>
          </a:prstGeom>
          <a:noFill/>
        </p:spPr>
        <p:txBody>
          <a:bodyPr wrap="square" rtlCol="0">
            <a:spAutoFit/>
          </a:bodyPr>
          <a:lstStyle/>
          <a:p>
            <a:pPr algn="just"/>
            <a:r>
              <a:rPr lang="es-ES" sz="2400" dirty="0">
                <a:latin typeface="DM Sans" pitchFamily="2" charset="0"/>
              </a:rPr>
              <a:t>A los tres meses de su publicación en el Boletín Oficial de Castilla y León, se ha publicado el 24/12/2024, conforme señala la Ley 39/2015, si el plazo se fija en meses, éste se computarán a partir del día siguiente a aquel en que tenga lugar la publicación del acto de que se trate, luego entra en vigor el día 24/03/2025 (lunes).</a:t>
            </a:r>
          </a:p>
        </p:txBody>
      </p:sp>
      <p:sp>
        <p:nvSpPr>
          <p:cNvPr id="6" name="CuadroTexto 5">
            <a:extLst>
              <a:ext uri="{FF2B5EF4-FFF2-40B4-BE49-F238E27FC236}">
                <a16:creationId xmlns:a16="http://schemas.microsoft.com/office/drawing/2014/main" id="{E42753A1-53DE-4653-AFD4-D8D08D947CEE}"/>
              </a:ext>
            </a:extLst>
          </p:cNvPr>
          <p:cNvSpPr txBox="1"/>
          <p:nvPr/>
        </p:nvSpPr>
        <p:spPr>
          <a:xfrm>
            <a:off x="718457" y="3200515"/>
            <a:ext cx="8055428" cy="769441"/>
          </a:xfrm>
          <a:prstGeom prst="rect">
            <a:avLst/>
          </a:prstGeom>
          <a:noFill/>
        </p:spPr>
        <p:txBody>
          <a:bodyPr wrap="square" rtlCol="0">
            <a:spAutoFit/>
          </a:bodyPr>
          <a:lstStyle/>
          <a:p>
            <a:r>
              <a:rPr lang="es-ES" sz="4400" dirty="0">
                <a:solidFill>
                  <a:srgbClr val="1A1A1A"/>
                </a:solidFill>
                <a:latin typeface="Consolas"/>
                <a:ea typeface="+mj-ea"/>
                <a:cs typeface="+mj-cs"/>
              </a:rPr>
              <a:t>Régimen Transitorio:</a:t>
            </a:r>
            <a:endParaRPr lang="es-ES" dirty="0"/>
          </a:p>
        </p:txBody>
      </p:sp>
      <p:sp>
        <p:nvSpPr>
          <p:cNvPr id="10" name="CuadroTexto 9">
            <a:extLst>
              <a:ext uri="{FF2B5EF4-FFF2-40B4-BE49-F238E27FC236}">
                <a16:creationId xmlns:a16="http://schemas.microsoft.com/office/drawing/2014/main" id="{A1CD03DC-0A88-4EFC-91B6-E3B75CAA790B}"/>
              </a:ext>
            </a:extLst>
          </p:cNvPr>
          <p:cNvSpPr txBox="1"/>
          <p:nvPr/>
        </p:nvSpPr>
        <p:spPr>
          <a:xfrm>
            <a:off x="718457" y="4062385"/>
            <a:ext cx="10515600" cy="1569660"/>
          </a:xfrm>
          <a:prstGeom prst="rect">
            <a:avLst/>
          </a:prstGeom>
          <a:noFill/>
        </p:spPr>
        <p:txBody>
          <a:bodyPr wrap="square" rtlCol="0">
            <a:spAutoFit/>
          </a:bodyPr>
          <a:lstStyle/>
          <a:p>
            <a:pPr algn="just"/>
            <a:r>
              <a:rPr lang="es-ES" sz="2400" dirty="0">
                <a:latin typeface="DM Sans" pitchFamily="2" charset="0"/>
              </a:rPr>
              <a:t>Los contratos que se encuentren en curso de ejecución a la entrada en vigor de este reglamento se regirán por la normativa anterior hasta su terminación y liquidación, salvo que las partes contratantes acuerden expresamente someterse al presente reglamento.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F0E7A8-0D80-4BF2-9027-99E6B3BB277B}"/>
              </a:ext>
            </a:extLst>
          </p:cNvPr>
          <p:cNvSpPr>
            <a:spLocks noGrp="1"/>
          </p:cNvSpPr>
          <p:nvPr>
            <p:ph type="title"/>
          </p:nvPr>
        </p:nvSpPr>
        <p:spPr/>
        <p:txBody>
          <a:bodyPr/>
          <a:lstStyle/>
          <a:p>
            <a:r>
              <a:rPr lang="es-ES" dirty="0"/>
              <a:t>Viajes del Personal investigador </a:t>
            </a:r>
            <a:r>
              <a:rPr lang="es-ES" dirty="0" err="1"/>
              <a:t>UVa</a:t>
            </a:r>
            <a:r>
              <a:rPr lang="es-ES" dirty="0"/>
              <a:t> en los contratos art. 60</a:t>
            </a:r>
          </a:p>
        </p:txBody>
      </p:sp>
      <p:sp>
        <p:nvSpPr>
          <p:cNvPr id="3" name="Marcador de texto 2">
            <a:extLst>
              <a:ext uri="{FF2B5EF4-FFF2-40B4-BE49-F238E27FC236}">
                <a16:creationId xmlns:a16="http://schemas.microsoft.com/office/drawing/2014/main" id="{5FDA2AC9-CA44-4E33-B1D8-8D02857561A6}"/>
              </a:ext>
            </a:extLst>
          </p:cNvPr>
          <p:cNvSpPr>
            <a:spLocks noGrp="1"/>
          </p:cNvSpPr>
          <p:nvPr>
            <p:ph type="body" sz="quarter" idx="4294967295"/>
          </p:nvPr>
        </p:nvSpPr>
        <p:spPr>
          <a:xfrm>
            <a:off x="523983" y="1910993"/>
            <a:ext cx="11096090" cy="4353753"/>
          </a:xfrm>
        </p:spPr>
        <p:txBody>
          <a:bodyPr/>
          <a:lstStyle/>
          <a:p>
            <a:pPr marL="0" indent="0" algn="just">
              <a:buNone/>
            </a:pPr>
            <a:r>
              <a:rPr lang="es-ES" sz="2000" b="1" dirty="0">
                <a:latin typeface="DM Sans" pitchFamily="2" charset="0"/>
              </a:rPr>
              <a:t>PAGO DE GASTOS por la Fundación: </a:t>
            </a:r>
            <a:r>
              <a:rPr lang="es-ES" sz="2000" dirty="0">
                <a:latin typeface="DM Sans" pitchFamily="2" charset="0"/>
              </a:rPr>
              <a:t>No se paga dietas al personal PDI </a:t>
            </a:r>
            <a:r>
              <a:rPr lang="es-ES" sz="2000" dirty="0" err="1">
                <a:latin typeface="DM Sans" pitchFamily="2" charset="0"/>
              </a:rPr>
              <a:t>UVa</a:t>
            </a:r>
            <a:r>
              <a:rPr lang="es-ES" sz="2000" dirty="0">
                <a:latin typeface="DM Sans" pitchFamily="2" charset="0"/>
              </a:rPr>
              <a:t> por ser personal externo a la Fundación.  </a:t>
            </a:r>
          </a:p>
          <a:p>
            <a:pPr marL="0" indent="0" algn="just">
              <a:buNone/>
            </a:pPr>
            <a:r>
              <a:rPr lang="es-ES" sz="2000" dirty="0">
                <a:latin typeface="DM Sans" pitchFamily="2" charset="0"/>
              </a:rPr>
              <a:t>Se les reembolsarán los </a:t>
            </a:r>
            <a:r>
              <a:rPr lang="es-ES" sz="2000" b="1" dirty="0">
                <a:latin typeface="DM Sans" pitchFamily="2" charset="0"/>
              </a:rPr>
              <a:t>gastos de restauración </a:t>
            </a:r>
            <a:r>
              <a:rPr lang="es-ES" sz="2000" dirty="0">
                <a:latin typeface="DM Sans" pitchFamily="2" charset="0"/>
              </a:rPr>
              <a:t>en que incurran, y cuyo pago anticipan, para lo cual deberá aportar ticket del restaurante y justificante de pago- desglosando comensales. F29 Gastos de desplazamiento PDI/Investigador Uva en proyectos</a:t>
            </a:r>
          </a:p>
          <a:p>
            <a:pPr marL="0" indent="0" algn="just">
              <a:buNone/>
            </a:pPr>
            <a:r>
              <a:rPr lang="es-ES" sz="2000" dirty="0">
                <a:latin typeface="DM Sans" pitchFamily="2" charset="0"/>
              </a:rPr>
              <a:t>Si se paga por el PDI, pero se pide factura a nombre de la Fundación téngase en cuenta que debe tramitarse previamente el correspondiente expediente de contrato menor. </a:t>
            </a:r>
          </a:p>
          <a:p>
            <a:pPr marL="0" indent="0" algn="just">
              <a:buNone/>
            </a:pPr>
            <a:r>
              <a:rPr lang="es-ES" sz="2000" dirty="0">
                <a:latin typeface="DM Sans" pitchFamily="2" charset="0"/>
              </a:rPr>
              <a:t>No es necesario tramitar contratos menores para los </a:t>
            </a:r>
            <a:r>
              <a:rPr lang="es-ES" sz="2000" b="1" dirty="0">
                <a:latin typeface="DM Sans" pitchFamily="2" charset="0"/>
              </a:rPr>
              <a:t>servicios de viajes </a:t>
            </a:r>
            <a:r>
              <a:rPr lang="es-ES" sz="2000" dirty="0">
                <a:latin typeface="DM Sans" pitchFamily="2" charset="0"/>
              </a:rPr>
              <a:t>contratados con la empresa B TRAVEL si los receptores son PDI/ investigadores de la </a:t>
            </a:r>
            <a:r>
              <a:rPr lang="es-ES" sz="2000" dirty="0" err="1">
                <a:latin typeface="DM Sans" pitchFamily="2" charset="0"/>
              </a:rPr>
              <a:t>UVa</a:t>
            </a:r>
            <a:r>
              <a:rPr lang="es-ES" sz="2000" dirty="0">
                <a:latin typeface="DM Sans" pitchFamily="2" charset="0"/>
              </a:rPr>
              <a:t>. Ya que la Fundación está adherida al contrato que la </a:t>
            </a:r>
            <a:r>
              <a:rPr lang="es-ES" sz="2000" dirty="0" err="1">
                <a:latin typeface="DM Sans" pitchFamily="2" charset="0"/>
              </a:rPr>
              <a:t>UVa</a:t>
            </a:r>
            <a:r>
              <a:rPr lang="es-ES" sz="2000" dirty="0">
                <a:latin typeface="DM Sans" pitchFamily="2" charset="0"/>
              </a:rPr>
              <a:t> tiene suscrito con esa agencia. Las facturas irán a nombre de la Fundación </a:t>
            </a:r>
            <a:r>
              <a:rPr lang="es-ES" sz="2000" dirty="0" err="1">
                <a:latin typeface="DM Sans" pitchFamily="2" charset="0"/>
              </a:rPr>
              <a:t>UVa</a:t>
            </a:r>
            <a:r>
              <a:rPr lang="es-ES" sz="2000" dirty="0">
                <a:latin typeface="DM Sans" pitchFamily="2" charset="0"/>
              </a:rPr>
              <a:t> con cargo al expediente de contratación </a:t>
            </a:r>
            <a:r>
              <a:rPr lang="es-ES" sz="2000" b="1" dirty="0" err="1">
                <a:latin typeface="DM Sans" pitchFamily="2" charset="0"/>
              </a:rPr>
              <a:t>UVa</a:t>
            </a:r>
            <a:r>
              <a:rPr lang="es-ES" sz="2000" b="1" dirty="0">
                <a:latin typeface="DM Sans" pitchFamily="2" charset="0"/>
              </a:rPr>
              <a:t> 2025/S00030 </a:t>
            </a:r>
          </a:p>
        </p:txBody>
      </p:sp>
    </p:spTree>
    <p:extLst>
      <p:ext uri="{BB962C8B-B14F-4D97-AF65-F5344CB8AC3E}">
        <p14:creationId xmlns:p14="http://schemas.microsoft.com/office/powerpoint/2010/main" val="2515191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F0E7A8-0D80-4BF2-9027-99E6B3BB277B}"/>
              </a:ext>
            </a:extLst>
          </p:cNvPr>
          <p:cNvSpPr>
            <a:spLocks noGrp="1"/>
          </p:cNvSpPr>
          <p:nvPr>
            <p:ph type="title"/>
          </p:nvPr>
        </p:nvSpPr>
        <p:spPr/>
        <p:txBody>
          <a:bodyPr/>
          <a:lstStyle/>
          <a:p>
            <a:r>
              <a:rPr lang="es-ES" dirty="0"/>
              <a:t>Viajes del Personal investigador </a:t>
            </a:r>
            <a:r>
              <a:rPr lang="es-ES" dirty="0" err="1"/>
              <a:t>UVa</a:t>
            </a:r>
            <a:r>
              <a:rPr lang="es-ES" dirty="0"/>
              <a:t> en los contratos art. 60</a:t>
            </a:r>
          </a:p>
        </p:txBody>
      </p:sp>
      <p:sp>
        <p:nvSpPr>
          <p:cNvPr id="3" name="Marcador de texto 2">
            <a:extLst>
              <a:ext uri="{FF2B5EF4-FFF2-40B4-BE49-F238E27FC236}">
                <a16:creationId xmlns:a16="http://schemas.microsoft.com/office/drawing/2014/main" id="{5FDA2AC9-CA44-4E33-B1D8-8D02857561A6}"/>
              </a:ext>
            </a:extLst>
          </p:cNvPr>
          <p:cNvSpPr>
            <a:spLocks noGrp="1"/>
          </p:cNvSpPr>
          <p:nvPr>
            <p:ph type="body" sz="quarter" idx="4294967295"/>
          </p:nvPr>
        </p:nvSpPr>
        <p:spPr>
          <a:xfrm>
            <a:off x="523983" y="1910993"/>
            <a:ext cx="11096090" cy="4353753"/>
          </a:xfrm>
        </p:spPr>
        <p:txBody>
          <a:bodyPr/>
          <a:lstStyle/>
          <a:p>
            <a:pPr marL="0" indent="0" algn="just">
              <a:buNone/>
            </a:pPr>
            <a:r>
              <a:rPr lang="es-ES" sz="2000" b="1" dirty="0">
                <a:latin typeface="DM Sans" pitchFamily="2" charset="0"/>
              </a:rPr>
              <a:t>PAGO DE GASTOS por la Fundación:</a:t>
            </a:r>
          </a:p>
          <a:p>
            <a:pPr marL="0" indent="0" algn="just">
              <a:buNone/>
            </a:pPr>
            <a:r>
              <a:rPr lang="es-ES" sz="2000" dirty="0">
                <a:latin typeface="DM Sans" pitchFamily="2" charset="0"/>
              </a:rPr>
              <a:t>Si se contrata </a:t>
            </a:r>
            <a:r>
              <a:rPr lang="es-ES" sz="2000" b="1" dirty="0">
                <a:latin typeface="DM Sans" pitchFamily="2" charset="0"/>
              </a:rPr>
              <a:t>con otra agencia de viajes </a:t>
            </a:r>
            <a:r>
              <a:rPr lang="es-ES" sz="2000" dirty="0">
                <a:latin typeface="DM Sans" pitchFamily="2" charset="0"/>
              </a:rPr>
              <a:t>debe ser porque B TRAVEL no puede prestar el servicio, y en ese caso se deberá tramitar el </a:t>
            </a:r>
            <a:r>
              <a:rPr lang="es-ES" sz="2000" dirty="0" err="1">
                <a:latin typeface="DM Sans" pitchFamily="2" charset="0"/>
              </a:rPr>
              <a:t>expte</a:t>
            </a:r>
            <a:r>
              <a:rPr lang="es-ES" sz="2000" dirty="0">
                <a:latin typeface="DM Sans" pitchFamily="2" charset="0"/>
              </a:rPr>
              <a:t>. </a:t>
            </a:r>
            <a:r>
              <a:rPr lang="es-ES" sz="2000" b="1" dirty="0">
                <a:latin typeface="DM Sans" pitchFamily="2" charset="0"/>
              </a:rPr>
              <a:t>contrato menor.</a:t>
            </a:r>
          </a:p>
          <a:p>
            <a:pPr marL="0" indent="0" algn="just">
              <a:buNone/>
            </a:pPr>
            <a:r>
              <a:rPr lang="es-ES" sz="2000" dirty="0">
                <a:latin typeface="DM Sans" pitchFamily="2" charset="0"/>
              </a:rPr>
              <a:t> Si se trata de pago de taxis, billetes de bus, parking, peajes, o tasas turísticas o medioambientales, se debe aportar el ticket o similar, y el resguardo del pago o liquidación pagada si es una tasa. </a:t>
            </a:r>
            <a:r>
              <a:rPr lang="es-ES" sz="2000" b="1" dirty="0">
                <a:latin typeface="DM Sans" pitchFamily="2" charset="0"/>
              </a:rPr>
              <a:t>No es necesaria la factura , y si se tiene factura en vez de ticket irá a nombre del PDI , no de la Fundación. </a:t>
            </a:r>
          </a:p>
          <a:p>
            <a:pPr marL="0" indent="0" algn="just">
              <a:buNone/>
            </a:pPr>
            <a:r>
              <a:rPr lang="es-ES" sz="2000" b="1" dirty="0">
                <a:latin typeface="DM Sans" pitchFamily="2" charset="0"/>
              </a:rPr>
              <a:t>Kilometraje: </a:t>
            </a:r>
            <a:r>
              <a:rPr lang="es-ES" sz="2000" dirty="0">
                <a:latin typeface="DM Sans" pitchFamily="2" charset="0"/>
              </a:rPr>
              <a:t>Se abonará el mínimo exento de IRPF: 0,26€/km. No cabe imputar estos conceptos en nómina, al ser personal de la </a:t>
            </a:r>
            <a:r>
              <a:rPr lang="es-ES" sz="2000" dirty="0" err="1">
                <a:latin typeface="DM Sans" pitchFamily="2" charset="0"/>
              </a:rPr>
              <a:t>UVa</a:t>
            </a:r>
            <a:r>
              <a:rPr lang="es-ES" sz="2000" dirty="0">
                <a:latin typeface="DM Sans" pitchFamily="2" charset="0"/>
              </a:rPr>
              <a:t>.</a:t>
            </a:r>
          </a:p>
        </p:txBody>
      </p:sp>
    </p:spTree>
    <p:extLst>
      <p:ext uri="{BB962C8B-B14F-4D97-AF65-F5344CB8AC3E}">
        <p14:creationId xmlns:p14="http://schemas.microsoft.com/office/powerpoint/2010/main" val="895167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F0E7A8-0D80-4BF2-9027-99E6B3BB277B}"/>
              </a:ext>
            </a:extLst>
          </p:cNvPr>
          <p:cNvSpPr>
            <a:spLocks noGrp="1"/>
          </p:cNvSpPr>
          <p:nvPr>
            <p:ph type="title"/>
          </p:nvPr>
        </p:nvSpPr>
        <p:spPr/>
        <p:txBody>
          <a:bodyPr/>
          <a:lstStyle/>
          <a:p>
            <a:r>
              <a:rPr lang="es-ES" dirty="0"/>
              <a:t>Gastos Protocolarios y Gastos de Representación</a:t>
            </a:r>
          </a:p>
        </p:txBody>
      </p:sp>
      <p:sp>
        <p:nvSpPr>
          <p:cNvPr id="3" name="Marcador de texto 2">
            <a:extLst>
              <a:ext uri="{FF2B5EF4-FFF2-40B4-BE49-F238E27FC236}">
                <a16:creationId xmlns:a16="http://schemas.microsoft.com/office/drawing/2014/main" id="{5FDA2AC9-CA44-4E33-B1D8-8D02857561A6}"/>
              </a:ext>
            </a:extLst>
          </p:cNvPr>
          <p:cNvSpPr>
            <a:spLocks noGrp="1"/>
          </p:cNvSpPr>
          <p:nvPr>
            <p:ph type="body" sz="quarter" idx="4294967295"/>
          </p:nvPr>
        </p:nvSpPr>
        <p:spPr>
          <a:xfrm>
            <a:off x="523983" y="1910993"/>
            <a:ext cx="11096090" cy="4353753"/>
          </a:xfrm>
        </p:spPr>
        <p:txBody>
          <a:bodyPr/>
          <a:lstStyle/>
          <a:p>
            <a:pPr marL="0" indent="0" algn="just">
              <a:buNone/>
            </a:pPr>
            <a:r>
              <a:rPr lang="es-ES" sz="2000" b="1" dirty="0">
                <a:latin typeface="DM Sans" pitchFamily="2" charset="0"/>
              </a:rPr>
              <a:t>Se tramitarán conforme al F33_ADM</a:t>
            </a:r>
          </a:p>
          <a:p>
            <a:pPr algn="just"/>
            <a:r>
              <a:rPr lang="es-ES" sz="2200" dirty="0">
                <a:latin typeface="DM Sans" pitchFamily="2" charset="0"/>
              </a:rPr>
              <a:t>No serán admisibles los gastos por comidas en las que todos los comensales sean empleados o miembros de la Universidad de Valladolid. </a:t>
            </a:r>
          </a:p>
          <a:p>
            <a:pPr algn="just"/>
            <a:r>
              <a:rPr lang="es-ES" sz="2200" dirty="0">
                <a:latin typeface="DM Sans" pitchFamily="2" charset="0"/>
              </a:rPr>
              <a:t>Sólo podrán realizarse comidas o servicios de restauración vinculados a congresos, seminarios, cursos o similares cuando aparezcan en el programa oficial de la actividad y tengan asignación presupuestaria. </a:t>
            </a:r>
          </a:p>
          <a:p>
            <a:pPr algn="just"/>
            <a:r>
              <a:rPr lang="es-ES" sz="2200" dirty="0">
                <a:latin typeface="DM Sans" pitchFamily="2" charset="0"/>
              </a:rPr>
              <a:t>No podrán realizarse gastos de restauración relacionados con Tribunales, ni con jurados que perciban indemnizaciones por razón del servicio. </a:t>
            </a:r>
          </a:p>
          <a:p>
            <a:pPr algn="just"/>
            <a:r>
              <a:rPr lang="es-ES" sz="2200" dirty="0">
                <a:latin typeface="DM Sans" pitchFamily="2" charset="0"/>
              </a:rPr>
              <a:t>No se podrán realizar gastos de restauración para participantes en actos de graduación o similares.</a:t>
            </a:r>
          </a:p>
        </p:txBody>
      </p:sp>
    </p:spTree>
    <p:extLst>
      <p:ext uri="{BB962C8B-B14F-4D97-AF65-F5344CB8AC3E}">
        <p14:creationId xmlns:p14="http://schemas.microsoft.com/office/powerpoint/2010/main" val="1469979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F0E7A8-0D80-4BF2-9027-99E6B3BB277B}"/>
              </a:ext>
            </a:extLst>
          </p:cNvPr>
          <p:cNvSpPr>
            <a:spLocks noGrp="1"/>
          </p:cNvSpPr>
          <p:nvPr>
            <p:ph type="title"/>
          </p:nvPr>
        </p:nvSpPr>
        <p:spPr/>
        <p:txBody>
          <a:bodyPr/>
          <a:lstStyle/>
          <a:p>
            <a:r>
              <a:rPr lang="es-ES" dirty="0"/>
              <a:t>Obsequios</a:t>
            </a:r>
          </a:p>
        </p:txBody>
      </p:sp>
      <p:sp>
        <p:nvSpPr>
          <p:cNvPr id="3" name="Marcador de texto 2">
            <a:extLst>
              <a:ext uri="{FF2B5EF4-FFF2-40B4-BE49-F238E27FC236}">
                <a16:creationId xmlns:a16="http://schemas.microsoft.com/office/drawing/2014/main" id="{5FDA2AC9-CA44-4E33-B1D8-8D02857561A6}"/>
              </a:ext>
            </a:extLst>
          </p:cNvPr>
          <p:cNvSpPr>
            <a:spLocks noGrp="1"/>
          </p:cNvSpPr>
          <p:nvPr>
            <p:ph type="body" sz="quarter" idx="4294967295"/>
          </p:nvPr>
        </p:nvSpPr>
        <p:spPr>
          <a:xfrm>
            <a:off x="523983" y="1910993"/>
            <a:ext cx="11096090" cy="4353753"/>
          </a:xfrm>
        </p:spPr>
        <p:txBody>
          <a:bodyPr/>
          <a:lstStyle/>
          <a:p>
            <a:pPr marL="0" indent="0" algn="just">
              <a:buNone/>
            </a:pPr>
            <a:r>
              <a:rPr lang="es-ES" sz="2200" dirty="0">
                <a:latin typeface="DM Sans" pitchFamily="2" charset="0"/>
              </a:rPr>
              <a:t>Con carácter general no podrán ser beneficiarios de este tipo de gastos los miembros de la comunidad universitaria de la Universidad de Valladolid. </a:t>
            </a:r>
          </a:p>
          <a:p>
            <a:pPr marL="0" indent="0" algn="just">
              <a:buNone/>
            </a:pPr>
            <a:r>
              <a:rPr lang="es-ES" sz="2200" dirty="0">
                <a:latin typeface="DM Sans" pitchFamily="2" charset="0"/>
              </a:rPr>
              <a:t>Estos gastos de presentes y obsequios, en todo caso, deberán destinarse a la atención de personalidades relevantes vinculadas a actos o eventos desarrollados en el ámbito correspondiente cuyo valor no supere los 90€ y no estén relacionados con una actividad retribuida. </a:t>
            </a:r>
          </a:p>
        </p:txBody>
      </p:sp>
    </p:spTree>
    <p:extLst>
      <p:ext uri="{BB962C8B-B14F-4D97-AF65-F5344CB8AC3E}">
        <p14:creationId xmlns:p14="http://schemas.microsoft.com/office/powerpoint/2010/main" val="3408586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F0E7A8-0D80-4BF2-9027-99E6B3BB277B}"/>
              </a:ext>
            </a:extLst>
          </p:cNvPr>
          <p:cNvSpPr>
            <a:spLocks noGrp="1"/>
          </p:cNvSpPr>
          <p:nvPr>
            <p:ph type="title"/>
          </p:nvPr>
        </p:nvSpPr>
        <p:spPr>
          <a:xfrm>
            <a:off x="838203" y="365129"/>
            <a:ext cx="10515600" cy="785577"/>
          </a:xfrm>
        </p:spPr>
        <p:txBody>
          <a:bodyPr/>
          <a:lstStyle/>
          <a:p>
            <a:r>
              <a:rPr lang="es-ES" dirty="0"/>
              <a:t>Otros Gastos</a:t>
            </a:r>
          </a:p>
        </p:txBody>
      </p:sp>
      <p:sp>
        <p:nvSpPr>
          <p:cNvPr id="3" name="Marcador de texto 2">
            <a:extLst>
              <a:ext uri="{FF2B5EF4-FFF2-40B4-BE49-F238E27FC236}">
                <a16:creationId xmlns:a16="http://schemas.microsoft.com/office/drawing/2014/main" id="{5FDA2AC9-CA44-4E33-B1D8-8D02857561A6}"/>
              </a:ext>
            </a:extLst>
          </p:cNvPr>
          <p:cNvSpPr>
            <a:spLocks noGrp="1"/>
          </p:cNvSpPr>
          <p:nvPr>
            <p:ph type="body" sz="quarter" idx="4294967295"/>
          </p:nvPr>
        </p:nvSpPr>
        <p:spPr>
          <a:xfrm>
            <a:off x="523983" y="1510301"/>
            <a:ext cx="11096090" cy="4754445"/>
          </a:xfrm>
        </p:spPr>
        <p:txBody>
          <a:bodyPr/>
          <a:lstStyle/>
          <a:p>
            <a:pPr marL="0" indent="0" algn="just">
              <a:buNone/>
            </a:pPr>
            <a:r>
              <a:rPr lang="es-ES" sz="2400" b="1" dirty="0">
                <a:latin typeface="DM Sans" pitchFamily="2" charset="0"/>
              </a:rPr>
              <a:t>Compra de fungible o pequeños gastos de bienes no inventariables que realiza directamente el PDI de la </a:t>
            </a:r>
            <a:r>
              <a:rPr lang="es-ES" sz="2400" b="1" dirty="0" err="1">
                <a:latin typeface="DM Sans" pitchFamily="2" charset="0"/>
              </a:rPr>
              <a:t>UVa</a:t>
            </a:r>
            <a:r>
              <a:rPr lang="es-ES" sz="2400" b="1" dirty="0">
                <a:latin typeface="DM Sans" pitchFamily="2" charset="0"/>
              </a:rPr>
              <a:t> para la ejecución de un proyecto gestionado por la Fundación</a:t>
            </a:r>
          </a:p>
          <a:p>
            <a:pPr marL="0" indent="0" algn="just">
              <a:buNone/>
            </a:pPr>
            <a:r>
              <a:rPr lang="es-ES" sz="2000" dirty="0">
                <a:latin typeface="DM Sans" pitchFamily="2" charset="0"/>
              </a:rPr>
              <a:t>Si se compra y paga por el PDI, y se presenta el ticket y comprobante de pago, y se le reembolsarán íntegramente (importes de hasta 500€ </a:t>
            </a:r>
            <a:r>
              <a:rPr lang="es-ES" sz="2000" dirty="0" err="1">
                <a:latin typeface="DM Sans" pitchFamily="2" charset="0"/>
              </a:rPr>
              <a:t>IVa</a:t>
            </a:r>
            <a:r>
              <a:rPr lang="es-ES" sz="2000" dirty="0">
                <a:latin typeface="DM Sans" pitchFamily="2" charset="0"/>
              </a:rPr>
              <a:t> incluido). (F31_ADM punto 2) </a:t>
            </a:r>
          </a:p>
          <a:p>
            <a:pPr marL="0" indent="0" algn="just">
              <a:buNone/>
            </a:pPr>
            <a:r>
              <a:rPr lang="es-ES" sz="2000" dirty="0">
                <a:latin typeface="DM Sans" pitchFamily="2" charset="0"/>
              </a:rPr>
              <a:t>Si se compra y paga por el PDI, pero se pide factura a nombre de la Fundación téngase en cuenta que debe tramitarse previamente el correspondiente expediente de contrato menor.</a:t>
            </a:r>
          </a:p>
        </p:txBody>
      </p:sp>
    </p:spTree>
    <p:extLst>
      <p:ext uri="{BB962C8B-B14F-4D97-AF65-F5344CB8AC3E}">
        <p14:creationId xmlns:p14="http://schemas.microsoft.com/office/powerpoint/2010/main" val="3614545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F0E7A8-0D80-4BF2-9027-99E6B3BB277B}"/>
              </a:ext>
            </a:extLst>
          </p:cNvPr>
          <p:cNvSpPr>
            <a:spLocks noGrp="1"/>
          </p:cNvSpPr>
          <p:nvPr>
            <p:ph type="title"/>
          </p:nvPr>
        </p:nvSpPr>
        <p:spPr>
          <a:xfrm>
            <a:off x="838203" y="365129"/>
            <a:ext cx="10515600" cy="785577"/>
          </a:xfrm>
        </p:spPr>
        <p:txBody>
          <a:bodyPr/>
          <a:lstStyle/>
          <a:p>
            <a:r>
              <a:rPr lang="es-ES" dirty="0"/>
              <a:t>Otros Gastos</a:t>
            </a:r>
          </a:p>
        </p:txBody>
      </p:sp>
      <p:sp>
        <p:nvSpPr>
          <p:cNvPr id="3" name="Marcador de texto 2">
            <a:extLst>
              <a:ext uri="{FF2B5EF4-FFF2-40B4-BE49-F238E27FC236}">
                <a16:creationId xmlns:a16="http://schemas.microsoft.com/office/drawing/2014/main" id="{5FDA2AC9-CA44-4E33-B1D8-8D02857561A6}"/>
              </a:ext>
            </a:extLst>
          </p:cNvPr>
          <p:cNvSpPr>
            <a:spLocks noGrp="1"/>
          </p:cNvSpPr>
          <p:nvPr>
            <p:ph type="body" sz="quarter" idx="4294967295"/>
          </p:nvPr>
        </p:nvSpPr>
        <p:spPr>
          <a:xfrm>
            <a:off x="523983" y="1510301"/>
            <a:ext cx="11096090" cy="4754445"/>
          </a:xfrm>
        </p:spPr>
        <p:txBody>
          <a:bodyPr/>
          <a:lstStyle/>
          <a:p>
            <a:pPr marL="0" indent="0" algn="just">
              <a:buNone/>
            </a:pPr>
            <a:r>
              <a:rPr lang="es-ES" sz="2400" b="1" dirty="0">
                <a:latin typeface="DM Sans" pitchFamily="2" charset="0"/>
              </a:rPr>
              <a:t>Pago de terceros externos a la </a:t>
            </a:r>
            <a:r>
              <a:rPr lang="es-ES" sz="2400" b="1" dirty="0" err="1">
                <a:latin typeface="DM Sans" pitchFamily="2" charset="0"/>
              </a:rPr>
              <a:t>UVa</a:t>
            </a:r>
            <a:r>
              <a:rPr lang="es-ES" sz="2400" b="1" dirty="0">
                <a:latin typeface="DM Sans" pitchFamily="2" charset="0"/>
              </a:rPr>
              <a:t> que prestan servicios en el contrato art. 60 LOSU</a:t>
            </a:r>
            <a:r>
              <a:rPr lang="es-ES" sz="2000" b="1" dirty="0">
                <a:latin typeface="DM Sans" pitchFamily="2" charset="0"/>
              </a:rPr>
              <a:t>:</a:t>
            </a:r>
          </a:p>
          <a:p>
            <a:pPr marL="0" indent="0" algn="just">
              <a:buNone/>
            </a:pPr>
            <a:r>
              <a:rPr lang="es-ES" sz="2000" dirty="0">
                <a:latin typeface="DM Sans" pitchFamily="2" charset="0"/>
              </a:rPr>
              <a:t>Deben incorporarse en el presupuesto en el apartado otros, sin determinar nominativamente, incluyendo el montante presupuestado.</a:t>
            </a:r>
          </a:p>
          <a:p>
            <a:pPr marL="0" indent="0" algn="just">
              <a:buNone/>
            </a:pPr>
            <a:r>
              <a:rPr lang="es-ES" sz="2000" dirty="0">
                <a:latin typeface="DM Sans" pitchFamily="2" charset="0"/>
              </a:rPr>
              <a:t>Pueden ser de distinto origen:</a:t>
            </a:r>
          </a:p>
          <a:p>
            <a:pPr algn="just">
              <a:buFontTx/>
              <a:buChar char="-"/>
            </a:pPr>
            <a:r>
              <a:rPr lang="es-ES" sz="2000" dirty="0">
                <a:latin typeface="DM Sans" pitchFamily="2" charset="0"/>
              </a:rPr>
              <a:t>Universidad pública</a:t>
            </a:r>
          </a:p>
          <a:p>
            <a:pPr algn="just">
              <a:buFontTx/>
              <a:buChar char="-"/>
            </a:pPr>
            <a:r>
              <a:rPr lang="es-ES" sz="2000" dirty="0">
                <a:latin typeface="DM Sans" pitchFamily="2" charset="0"/>
              </a:rPr>
              <a:t>Universidad Privada</a:t>
            </a:r>
          </a:p>
          <a:p>
            <a:pPr algn="just">
              <a:buFontTx/>
              <a:buChar char="-"/>
            </a:pPr>
            <a:r>
              <a:rPr lang="es-ES" sz="2000" dirty="0">
                <a:latin typeface="DM Sans" pitchFamily="2" charset="0"/>
              </a:rPr>
              <a:t>Otras Entidades públicas </a:t>
            </a:r>
          </a:p>
          <a:p>
            <a:pPr algn="just">
              <a:buFontTx/>
              <a:buChar char="-"/>
            </a:pPr>
            <a:r>
              <a:rPr lang="es-ES" sz="2000" dirty="0">
                <a:latin typeface="DM Sans" pitchFamily="2" charset="0"/>
              </a:rPr>
              <a:t>Colaborador no profesional persona física</a:t>
            </a:r>
          </a:p>
          <a:p>
            <a:pPr algn="just">
              <a:buFontTx/>
              <a:buChar char="-"/>
            </a:pPr>
            <a:r>
              <a:rPr lang="es-ES" sz="2000" dirty="0">
                <a:latin typeface="DM Sans" pitchFamily="2" charset="0"/>
              </a:rPr>
              <a:t>Profesional persona física</a:t>
            </a:r>
          </a:p>
          <a:p>
            <a:pPr algn="just">
              <a:buFontTx/>
              <a:buChar char="-"/>
            </a:pPr>
            <a:r>
              <a:rPr lang="es-ES" sz="2000" dirty="0">
                <a:latin typeface="DM Sans" pitchFamily="2" charset="0"/>
              </a:rPr>
              <a:t>Profesional persona jurídica</a:t>
            </a:r>
          </a:p>
          <a:p>
            <a:pPr marL="0" indent="0" algn="just">
              <a:buNone/>
            </a:pPr>
            <a:r>
              <a:rPr lang="es-ES" sz="2000" dirty="0">
                <a:latin typeface="DM Sans" pitchFamily="2" charset="0"/>
              </a:rPr>
              <a:t>Su tratamiento y procedimiento de pago varía en función de su tipología.</a:t>
            </a:r>
          </a:p>
        </p:txBody>
      </p:sp>
    </p:spTree>
    <p:extLst>
      <p:ext uri="{BB962C8B-B14F-4D97-AF65-F5344CB8AC3E}">
        <p14:creationId xmlns:p14="http://schemas.microsoft.com/office/powerpoint/2010/main" val="3823396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7137799-FC12-452E-84AB-B3F4DF86A72C}"/>
              </a:ext>
            </a:extLst>
          </p:cNvPr>
          <p:cNvSpPr txBox="1"/>
          <p:nvPr/>
        </p:nvSpPr>
        <p:spPr>
          <a:xfrm>
            <a:off x="1243172" y="1958759"/>
            <a:ext cx="8578920" cy="4154984"/>
          </a:xfrm>
          <a:prstGeom prst="rect">
            <a:avLst/>
          </a:prstGeom>
          <a:noFill/>
        </p:spPr>
        <p:txBody>
          <a:bodyPr wrap="square" rtlCol="0">
            <a:spAutoFit/>
          </a:bodyPr>
          <a:lstStyle/>
          <a:p>
            <a:r>
              <a:rPr lang="es-ES" sz="2400" b="1" dirty="0">
                <a:solidFill>
                  <a:schemeClr val="bg1"/>
                </a:solidFill>
                <a:latin typeface="Consolas" panose="020B0609020204030204" pitchFamily="49" charset="0"/>
              </a:rPr>
              <a:t>Contacto:</a:t>
            </a:r>
          </a:p>
          <a:p>
            <a:pPr marL="342900" indent="-342900">
              <a:buFont typeface="Arial" panose="020B0604020202020204" pitchFamily="34" charset="0"/>
              <a:buChar char="•"/>
            </a:pPr>
            <a:r>
              <a:rPr lang="es-ES" sz="2400" b="1" dirty="0">
                <a:solidFill>
                  <a:schemeClr val="bg1"/>
                </a:solidFill>
                <a:latin typeface="Consolas" panose="020B0609020204030204" pitchFamily="49" charset="0"/>
              </a:rPr>
              <a:t>órgano gestor Fundación UVa: </a:t>
            </a:r>
          </a:p>
          <a:p>
            <a:pPr marL="342900" indent="-342900">
              <a:buFont typeface="Arial" panose="020B0604020202020204" pitchFamily="34" charset="0"/>
              <a:buChar char="•"/>
            </a:pPr>
            <a:endParaRPr lang="es-ES" sz="2400" b="1" dirty="0">
              <a:solidFill>
                <a:schemeClr val="bg1"/>
              </a:solidFill>
              <a:latin typeface="Consolas" panose="020B0609020204030204" pitchFamily="49" charset="0"/>
            </a:endParaRPr>
          </a:p>
          <a:p>
            <a:r>
              <a:rPr lang="es-ES" sz="2400" dirty="0">
                <a:solidFill>
                  <a:schemeClr val="bg1"/>
                </a:solidFill>
                <a:latin typeface="Consolas" panose="020B0609020204030204" pitchFamily="49" charset="0"/>
                <a:hlinkClick r:id="rId2">
                  <a:extLst>
                    <a:ext uri="{A12FA001-AC4F-418D-AE19-62706E023703}">
                      <ahyp:hlinkClr xmlns:ahyp="http://schemas.microsoft.com/office/drawing/2018/hyperlinkcolor" val="tx"/>
                    </a:ext>
                  </a:extLst>
                </a:hlinkClick>
              </a:rPr>
              <a:t>articulos60@fundacion.uva.es</a:t>
            </a:r>
            <a:endParaRPr lang="es-ES" sz="2400" dirty="0">
              <a:solidFill>
                <a:schemeClr val="bg1"/>
              </a:solidFill>
              <a:latin typeface="Consolas" panose="020B0609020204030204" pitchFamily="49" charset="0"/>
            </a:endParaRPr>
          </a:p>
          <a:p>
            <a:r>
              <a:rPr lang="es-ES" sz="2400" dirty="0">
                <a:solidFill>
                  <a:schemeClr val="bg1"/>
                </a:solidFill>
                <a:latin typeface="Consolas" panose="020B0609020204030204" pitchFamily="49" charset="0"/>
                <a:hlinkClick r:id="rId3">
                  <a:extLst>
                    <a:ext uri="{A12FA001-AC4F-418D-AE19-62706E023703}">
                      <ahyp:hlinkClr xmlns:ahyp="http://schemas.microsoft.com/office/drawing/2018/hyperlinkcolor" val="tx"/>
                    </a:ext>
                  </a:extLst>
                </a:hlinkClick>
              </a:rPr>
              <a:t>cdelgados@fundacion.uva.es</a:t>
            </a:r>
            <a:r>
              <a:rPr lang="es-ES" sz="2400" dirty="0">
                <a:solidFill>
                  <a:schemeClr val="bg1"/>
                </a:solidFill>
                <a:latin typeface="Consolas" panose="020B0609020204030204" pitchFamily="49" charset="0"/>
              </a:rPr>
              <a:t> (SG)</a:t>
            </a:r>
          </a:p>
          <a:p>
            <a:r>
              <a:rPr lang="es-ES" sz="2400" dirty="0">
                <a:solidFill>
                  <a:schemeClr val="bg1"/>
                </a:solidFill>
                <a:latin typeface="Consolas" panose="020B0609020204030204" pitchFamily="49" charset="0"/>
                <a:hlinkClick r:id="rId4">
                  <a:extLst>
                    <a:ext uri="{A12FA001-AC4F-418D-AE19-62706E023703}">
                      <ahyp:hlinkClr xmlns:ahyp="http://schemas.microsoft.com/office/drawing/2018/hyperlinkcolor" val="tx"/>
                    </a:ext>
                  </a:extLst>
                </a:hlinkClick>
              </a:rPr>
              <a:t>mpvillahoza@fundacion.uva.es</a:t>
            </a:r>
            <a:r>
              <a:rPr lang="es-ES" sz="2400" dirty="0">
                <a:solidFill>
                  <a:schemeClr val="bg1"/>
                </a:solidFill>
                <a:latin typeface="Consolas" panose="020B0609020204030204" pitchFamily="49" charset="0"/>
              </a:rPr>
              <a:t> (PA)</a:t>
            </a:r>
          </a:p>
          <a:p>
            <a:r>
              <a:rPr lang="pt-BR" sz="2400" dirty="0">
                <a:solidFill>
                  <a:schemeClr val="bg1"/>
                </a:solidFill>
                <a:latin typeface="Consolas" panose="020B0609020204030204" pitchFamily="49" charset="0"/>
                <a:hlinkClick r:id="rId5">
                  <a:extLst>
                    <a:ext uri="{A12FA001-AC4F-418D-AE19-62706E023703}">
                      <ahyp:hlinkClr xmlns:ahyp="http://schemas.microsoft.com/office/drawing/2018/hyperlinkcolor" val="tx"/>
                    </a:ext>
                  </a:extLst>
                </a:hlinkClick>
              </a:rPr>
              <a:t>sgomezo@fundacion.uva.es</a:t>
            </a:r>
            <a:r>
              <a:rPr lang="pt-BR" sz="2400" dirty="0">
                <a:solidFill>
                  <a:schemeClr val="bg1"/>
                </a:solidFill>
                <a:latin typeface="Consolas" panose="020B0609020204030204" pitchFamily="49" charset="0"/>
              </a:rPr>
              <a:t> (SO)</a:t>
            </a:r>
            <a:endParaRPr lang="es-ES" sz="2400" dirty="0">
              <a:solidFill>
                <a:schemeClr val="bg1"/>
              </a:solidFill>
              <a:latin typeface="Consolas" panose="020B0609020204030204" pitchFamily="49" charset="0"/>
            </a:endParaRPr>
          </a:p>
          <a:p>
            <a:endParaRPr lang="es-ES" sz="2400" b="1" dirty="0">
              <a:solidFill>
                <a:schemeClr val="bg1"/>
              </a:solidFill>
              <a:latin typeface="Consolas" panose="020B0609020204030204" pitchFamily="49" charset="0"/>
            </a:endParaRPr>
          </a:p>
          <a:p>
            <a:pPr marL="342900" indent="-342900">
              <a:buFont typeface="Arial" panose="020B0604020202020204" pitchFamily="34" charset="0"/>
              <a:buChar char="•"/>
            </a:pPr>
            <a:r>
              <a:rPr lang="es-ES" sz="2400" b="1" dirty="0">
                <a:solidFill>
                  <a:schemeClr val="bg1"/>
                </a:solidFill>
                <a:latin typeface="Consolas" panose="020B0609020204030204" pitchFamily="49" charset="0"/>
              </a:rPr>
              <a:t>SAI </a:t>
            </a:r>
            <a:r>
              <a:rPr lang="es-ES" sz="2400" b="1" dirty="0" err="1">
                <a:solidFill>
                  <a:schemeClr val="bg1"/>
                </a:solidFill>
                <a:latin typeface="Consolas" panose="020B0609020204030204" pitchFamily="49" charset="0"/>
              </a:rPr>
              <a:t>UVa</a:t>
            </a:r>
            <a:r>
              <a:rPr lang="es-ES" sz="2400" b="1" dirty="0">
                <a:solidFill>
                  <a:schemeClr val="bg1"/>
                </a:solidFill>
                <a:latin typeface="Consolas" panose="020B0609020204030204" pitchFamily="49" charset="0"/>
              </a:rPr>
              <a:t>:</a:t>
            </a:r>
          </a:p>
          <a:p>
            <a:r>
              <a:rPr lang="es-ES" sz="2400" b="1" dirty="0">
                <a:solidFill>
                  <a:schemeClr val="bg1"/>
                </a:solidFill>
                <a:latin typeface="Consolas" panose="020B0609020204030204" pitchFamily="49" charset="0"/>
              </a:rPr>
              <a:t> 					     </a:t>
            </a:r>
            <a:r>
              <a:rPr lang="es-ES" sz="2400" u="sng" dirty="0">
                <a:solidFill>
                  <a:schemeClr val="bg1"/>
                </a:solidFill>
                <a:latin typeface="Consolas" panose="020B0609020204030204" pitchFamily="49" charset="0"/>
              </a:rPr>
              <a:t>servicio.investigacion@uva.es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88F437-B856-4979-A622-2D3613144D51}"/>
              </a:ext>
            </a:extLst>
          </p:cNvPr>
          <p:cNvSpPr>
            <a:spLocks noGrp="1"/>
          </p:cNvSpPr>
          <p:nvPr>
            <p:ph type="title"/>
          </p:nvPr>
        </p:nvSpPr>
        <p:spPr>
          <a:xfrm>
            <a:off x="838200" y="365130"/>
            <a:ext cx="10515600" cy="867770"/>
          </a:xfrm>
        </p:spPr>
        <p:txBody>
          <a:bodyPr/>
          <a:lstStyle/>
          <a:p>
            <a:r>
              <a:rPr lang="es-ES" dirty="0"/>
              <a:t>Objeto:</a:t>
            </a:r>
            <a:br>
              <a:rPr lang="es-ES" dirty="0"/>
            </a:br>
            <a:br>
              <a:rPr lang="es-ES" sz="3600" dirty="0"/>
            </a:br>
            <a:br>
              <a:rPr lang="es-ES" sz="2400" dirty="0">
                <a:solidFill>
                  <a:schemeClr val="tx1"/>
                </a:solidFill>
              </a:rPr>
            </a:br>
            <a:endParaRPr lang="es-ES" dirty="0">
              <a:solidFill>
                <a:schemeClr val="tx1"/>
              </a:solidFill>
            </a:endParaRPr>
          </a:p>
        </p:txBody>
      </p:sp>
      <p:sp>
        <p:nvSpPr>
          <p:cNvPr id="3" name="CuadroTexto 2">
            <a:extLst>
              <a:ext uri="{FF2B5EF4-FFF2-40B4-BE49-F238E27FC236}">
                <a16:creationId xmlns:a16="http://schemas.microsoft.com/office/drawing/2014/main" id="{235FDF43-5596-439C-BA7E-D01A509BB576}"/>
              </a:ext>
            </a:extLst>
          </p:cNvPr>
          <p:cNvSpPr txBox="1"/>
          <p:nvPr/>
        </p:nvSpPr>
        <p:spPr>
          <a:xfrm>
            <a:off x="955497" y="1356189"/>
            <a:ext cx="9719352" cy="4893647"/>
          </a:xfrm>
          <a:prstGeom prst="rect">
            <a:avLst/>
          </a:prstGeom>
          <a:noFill/>
        </p:spPr>
        <p:txBody>
          <a:bodyPr wrap="square" rtlCol="0">
            <a:spAutoFit/>
          </a:bodyPr>
          <a:lstStyle/>
          <a:p>
            <a:pPr algn="just"/>
            <a:r>
              <a:rPr lang="es-ES" sz="2400" dirty="0">
                <a:latin typeface="DM Sans" pitchFamily="2" charset="0"/>
              </a:rPr>
              <a:t>1.- contratos con personas físicas, universidades, o entidades públicas y privadas </a:t>
            </a:r>
          </a:p>
          <a:p>
            <a:pPr algn="just"/>
            <a:r>
              <a:rPr lang="es-ES" sz="2400" dirty="0">
                <a:latin typeface="DM Sans" pitchFamily="2" charset="0"/>
              </a:rPr>
              <a:t>2.- para la realización de trabajos de carácter científico, tecnológico, humanístico o artístico, así como para actividades específicas de formación </a:t>
            </a:r>
          </a:p>
          <a:p>
            <a:pPr algn="just"/>
            <a:r>
              <a:rPr lang="es-ES" sz="2400" dirty="0">
                <a:latin typeface="DM Sans" pitchFamily="2" charset="0"/>
              </a:rPr>
              <a:t>3.- que podrán ser celebrados por el profesorado a través de:</a:t>
            </a:r>
          </a:p>
          <a:p>
            <a:pPr marL="457200" indent="-457200" algn="just">
              <a:buFont typeface="+mj-lt"/>
              <a:buAutoNum type="alphaLcParenR"/>
            </a:pPr>
            <a:r>
              <a:rPr lang="es-ES" sz="2400" dirty="0">
                <a:latin typeface="DM Sans" pitchFamily="2" charset="0"/>
              </a:rPr>
              <a:t>grupos de investigación reconocidos por la universidad, </a:t>
            </a:r>
          </a:p>
          <a:p>
            <a:pPr marL="457200" indent="-457200" algn="just">
              <a:buFont typeface="+mj-lt"/>
              <a:buAutoNum type="alphaLcParenR"/>
            </a:pPr>
            <a:r>
              <a:rPr lang="es-ES" sz="2400" dirty="0">
                <a:latin typeface="DM Sans" pitchFamily="2" charset="0"/>
              </a:rPr>
              <a:t>departamentos </a:t>
            </a:r>
          </a:p>
          <a:p>
            <a:pPr marL="457200" indent="-457200" algn="just">
              <a:buFont typeface="+mj-lt"/>
              <a:buAutoNum type="alphaLcParenR"/>
            </a:pPr>
            <a:r>
              <a:rPr lang="es-ES" sz="2400" dirty="0">
                <a:latin typeface="DM Sans" pitchFamily="2" charset="0"/>
              </a:rPr>
              <a:t>institutos universitarios de investigación, </a:t>
            </a:r>
          </a:p>
          <a:p>
            <a:pPr marL="457200" indent="-457200" algn="just">
              <a:buFont typeface="+mj-lt"/>
              <a:buAutoNum type="alphaLcParenR"/>
            </a:pPr>
            <a:r>
              <a:rPr lang="es-ES" sz="2400" dirty="0">
                <a:latin typeface="DM Sans" pitchFamily="2" charset="0"/>
              </a:rPr>
              <a:t>los órganos, centros, fundaciones o estructuras organizativas similares de la universidad dedicados a la canalización de las iniciativas investigadoras del profesorado y a la transferencia de los resultados de la investigación</a:t>
            </a:r>
            <a:r>
              <a:rPr lang="es-ES" sz="2000" dirty="0">
                <a:latin typeface="DM Sans" pitchFamily="2" charset="0"/>
              </a:rPr>
              <a:t>.</a:t>
            </a:r>
          </a:p>
        </p:txBody>
      </p:sp>
    </p:spTree>
    <p:extLst>
      <p:ext uri="{BB962C8B-B14F-4D97-AF65-F5344CB8AC3E}">
        <p14:creationId xmlns:p14="http://schemas.microsoft.com/office/powerpoint/2010/main" val="2146586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88F437-B856-4979-A622-2D3613144D51}"/>
              </a:ext>
            </a:extLst>
          </p:cNvPr>
          <p:cNvSpPr>
            <a:spLocks noGrp="1"/>
          </p:cNvSpPr>
          <p:nvPr>
            <p:ph type="title"/>
          </p:nvPr>
        </p:nvSpPr>
        <p:spPr>
          <a:xfrm>
            <a:off x="838203" y="365130"/>
            <a:ext cx="10515600" cy="980786"/>
          </a:xfrm>
        </p:spPr>
        <p:txBody>
          <a:bodyPr/>
          <a:lstStyle/>
          <a:p>
            <a:r>
              <a:rPr lang="es-ES" dirty="0"/>
              <a:t>Actividades incluidas:</a:t>
            </a:r>
          </a:p>
        </p:txBody>
      </p:sp>
      <p:sp>
        <p:nvSpPr>
          <p:cNvPr id="3" name="Marcador de texto 2">
            <a:extLst>
              <a:ext uri="{FF2B5EF4-FFF2-40B4-BE49-F238E27FC236}">
                <a16:creationId xmlns:a16="http://schemas.microsoft.com/office/drawing/2014/main" id="{1E417784-B273-47F7-BB6F-C4B91AE415E0}"/>
              </a:ext>
            </a:extLst>
          </p:cNvPr>
          <p:cNvSpPr>
            <a:spLocks noGrp="1"/>
          </p:cNvSpPr>
          <p:nvPr>
            <p:ph type="body" sz="quarter" idx="4294967295"/>
          </p:nvPr>
        </p:nvSpPr>
        <p:spPr>
          <a:xfrm>
            <a:off x="240199" y="1818640"/>
            <a:ext cx="5918478" cy="4446106"/>
          </a:xfrm>
        </p:spPr>
        <p:txBody>
          <a:bodyPr/>
          <a:lstStyle/>
          <a:p>
            <a:pPr marL="0" indent="0" algn="just">
              <a:buNone/>
            </a:pPr>
            <a:endParaRPr lang="es-ES" sz="1600" dirty="0"/>
          </a:p>
          <a:p>
            <a:pPr marL="0" indent="0">
              <a:buNone/>
            </a:pPr>
            <a:endParaRPr lang="es-ES" dirty="0"/>
          </a:p>
        </p:txBody>
      </p:sp>
      <p:sp>
        <p:nvSpPr>
          <p:cNvPr id="5" name="CuadroTexto 4">
            <a:extLst>
              <a:ext uri="{FF2B5EF4-FFF2-40B4-BE49-F238E27FC236}">
                <a16:creationId xmlns:a16="http://schemas.microsoft.com/office/drawing/2014/main" id="{0AD41D3A-CB20-40A4-B92A-0E21AA5FC0E7}"/>
              </a:ext>
            </a:extLst>
          </p:cNvPr>
          <p:cNvSpPr txBox="1"/>
          <p:nvPr/>
        </p:nvSpPr>
        <p:spPr>
          <a:xfrm>
            <a:off x="914400" y="1448656"/>
            <a:ext cx="10078948" cy="4524315"/>
          </a:xfrm>
          <a:prstGeom prst="rect">
            <a:avLst/>
          </a:prstGeom>
          <a:noFill/>
        </p:spPr>
        <p:txBody>
          <a:bodyPr wrap="square" rtlCol="0">
            <a:spAutoFit/>
          </a:bodyPr>
          <a:lstStyle/>
          <a:p>
            <a:pPr marL="457200" indent="-457200" algn="just">
              <a:buAutoNum type="alphaLcParenR"/>
            </a:pPr>
            <a:r>
              <a:rPr lang="es-ES" sz="2400" dirty="0">
                <a:latin typeface="DM Sans" pitchFamily="2" charset="0"/>
              </a:rPr>
              <a:t>Trabajos de investigación, desarrollo e innovación y transferencia de resultados de investigación</a:t>
            </a:r>
          </a:p>
          <a:p>
            <a:pPr marL="457200" indent="-457200" algn="just">
              <a:buAutoNum type="alphaLcParenR"/>
            </a:pPr>
            <a:endParaRPr lang="es-ES" sz="2400" dirty="0">
              <a:latin typeface="DM Sans" pitchFamily="2" charset="0"/>
            </a:endParaRPr>
          </a:p>
          <a:p>
            <a:pPr marL="457200" indent="-457200" algn="just">
              <a:buAutoNum type="alphaLcParenR"/>
            </a:pPr>
            <a:r>
              <a:rPr lang="es-ES" sz="2400" dirty="0">
                <a:latin typeface="DM Sans" pitchFamily="2" charset="0"/>
              </a:rPr>
              <a:t>Actividades de asesoría de carácter científico, tecnológico, humanístico o artístico, consultoría y prestación de servicios técnicos en un campo o necesidad concreta, incluyendo aquellas en los que concurre un carácter repetitivo y puede establecerse un precio unitario para cada tipo de servicio.</a:t>
            </a:r>
          </a:p>
          <a:p>
            <a:pPr marL="457200" indent="-457200" algn="just">
              <a:buAutoNum type="alphaLcParenR"/>
            </a:pPr>
            <a:endParaRPr lang="es-ES" sz="2400" dirty="0">
              <a:latin typeface="DM Sans" pitchFamily="2" charset="0"/>
            </a:endParaRPr>
          </a:p>
          <a:p>
            <a:pPr marL="457200" indent="-457200" algn="just">
              <a:buAutoNum type="alphaLcParenR"/>
            </a:pPr>
            <a:r>
              <a:rPr lang="es-ES" sz="2400" dirty="0">
                <a:latin typeface="DM Sans" pitchFamily="2" charset="0"/>
              </a:rPr>
              <a:t>Actividades específicas de formación, solicitadas por empresas, otras entidades o personas físicas, a impartir a solicitud de la entidad contratante y para las personas que la misma designe.</a:t>
            </a:r>
          </a:p>
        </p:txBody>
      </p:sp>
    </p:spTree>
    <p:extLst>
      <p:ext uri="{BB962C8B-B14F-4D97-AF65-F5344CB8AC3E}">
        <p14:creationId xmlns:p14="http://schemas.microsoft.com/office/powerpoint/2010/main" val="398179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D9EF7D1B-3651-405F-8A39-4C8D6B9A1C0E}"/>
              </a:ext>
            </a:extLst>
          </p:cNvPr>
          <p:cNvSpPr>
            <a:spLocks noGrp="1"/>
          </p:cNvSpPr>
          <p:nvPr>
            <p:ph type="body" sz="quarter" idx="4294967295"/>
          </p:nvPr>
        </p:nvSpPr>
        <p:spPr/>
        <p:txBody>
          <a:bodyPr/>
          <a:lstStyle/>
          <a:p>
            <a:pPr marL="0" indent="0">
              <a:buNone/>
            </a:pPr>
            <a:endParaRPr lang="es-ES" dirty="0"/>
          </a:p>
          <a:p>
            <a:pPr marL="0" indent="0">
              <a:buNone/>
            </a:pPr>
            <a:endParaRPr lang="es-ES" dirty="0"/>
          </a:p>
          <a:p>
            <a:pPr marL="0" indent="0">
              <a:buNone/>
            </a:pPr>
            <a:r>
              <a:rPr lang="es-ES" dirty="0"/>
              <a:t>	</a:t>
            </a:r>
          </a:p>
        </p:txBody>
      </p:sp>
      <p:sp>
        <p:nvSpPr>
          <p:cNvPr id="3" name="Título 1">
            <a:extLst>
              <a:ext uri="{FF2B5EF4-FFF2-40B4-BE49-F238E27FC236}">
                <a16:creationId xmlns:a16="http://schemas.microsoft.com/office/drawing/2014/main" id="{8BC3599B-BC76-4406-B518-B9DB0CE3F67E}"/>
              </a:ext>
            </a:extLst>
          </p:cNvPr>
          <p:cNvSpPr>
            <a:spLocks noGrp="1"/>
          </p:cNvSpPr>
          <p:nvPr>
            <p:ph type="title"/>
          </p:nvPr>
        </p:nvSpPr>
        <p:spPr>
          <a:xfrm>
            <a:off x="215757" y="180195"/>
            <a:ext cx="12192000" cy="980786"/>
          </a:xfrm>
        </p:spPr>
        <p:txBody>
          <a:bodyPr/>
          <a:lstStyle/>
          <a:p>
            <a:r>
              <a:rPr lang="es-ES" dirty="0"/>
              <a:t>Actividades específicas de formación contratadas por art. 60:</a:t>
            </a:r>
          </a:p>
        </p:txBody>
      </p:sp>
      <p:sp>
        <p:nvSpPr>
          <p:cNvPr id="2" name="CuadroTexto 1">
            <a:extLst>
              <a:ext uri="{FF2B5EF4-FFF2-40B4-BE49-F238E27FC236}">
                <a16:creationId xmlns:a16="http://schemas.microsoft.com/office/drawing/2014/main" id="{9E10EA83-2A02-48C7-96C1-21B0F062BC3A}"/>
              </a:ext>
            </a:extLst>
          </p:cNvPr>
          <p:cNvSpPr txBox="1"/>
          <p:nvPr/>
        </p:nvSpPr>
        <p:spPr>
          <a:xfrm>
            <a:off x="215757" y="1551398"/>
            <a:ext cx="11568701" cy="4770537"/>
          </a:xfrm>
          <a:prstGeom prst="rect">
            <a:avLst/>
          </a:prstGeom>
          <a:noFill/>
        </p:spPr>
        <p:txBody>
          <a:bodyPr wrap="square" rtlCol="0">
            <a:spAutoFit/>
          </a:bodyPr>
          <a:lstStyle/>
          <a:p>
            <a:pPr algn="just"/>
            <a:r>
              <a:rPr lang="es-ES" sz="2000" dirty="0">
                <a:latin typeface="DM Sans" pitchFamily="2" charset="0"/>
              </a:rPr>
              <a:t>Conforme al nuevo Reglamento de enseñanzas propias de la UVa publicado en el BOCyL de 24/12/2025, estas actividades pueden ser:</a:t>
            </a:r>
          </a:p>
          <a:p>
            <a:pPr algn="just"/>
            <a:endParaRPr lang="es-ES" sz="2000" dirty="0">
              <a:latin typeface="DM Sans" pitchFamily="2" charset="0"/>
            </a:endParaRPr>
          </a:p>
          <a:p>
            <a:pPr marL="342900" indent="-342900" algn="just">
              <a:buFont typeface="Arial" panose="020B0604020202020204" pitchFamily="34" charset="0"/>
              <a:buChar char="•"/>
            </a:pPr>
            <a:r>
              <a:rPr lang="es-ES" sz="2000" b="1" dirty="0">
                <a:latin typeface="DM Sans" pitchFamily="2" charset="0"/>
              </a:rPr>
              <a:t>Títulos propios de posgrado:  </a:t>
            </a:r>
            <a:r>
              <a:rPr lang="es-ES" sz="2000" dirty="0">
                <a:latin typeface="DM Sans" pitchFamily="2" charset="0"/>
              </a:rPr>
              <a:t>títulos cuyo objetivo es la ampliación  de conocimientos y competencias, la especialización y la actualización formativa de  titulados universitarios.</a:t>
            </a:r>
          </a:p>
          <a:p>
            <a:pPr marL="342900" indent="-342900" algn="just">
              <a:buFont typeface="Arial" panose="020B0604020202020204" pitchFamily="34" charset="0"/>
              <a:buChar char="•"/>
            </a:pPr>
            <a:r>
              <a:rPr lang="es-ES" sz="2000" b="1" dirty="0">
                <a:latin typeface="DM Sans" pitchFamily="2" charset="0"/>
              </a:rPr>
              <a:t>Microcredencial: </a:t>
            </a:r>
            <a:r>
              <a:rPr lang="es-ES" sz="2000" dirty="0">
                <a:latin typeface="DM Sans" pitchFamily="2" charset="0"/>
              </a:rPr>
              <a:t>modalidad de enseñanzas propias de formación  permanente de menos de 15 ECTS o lo que determine la normativa vigente, que  podrán requerir o no titulación universitaria previa, cuyo fin será certificar resultados  de aprendizaje ligados a actividades formativas de corta duración.</a:t>
            </a:r>
          </a:p>
          <a:p>
            <a:pPr marL="342900" indent="-342900" algn="just">
              <a:buFont typeface="Arial" panose="020B0604020202020204" pitchFamily="34" charset="0"/>
              <a:buChar char="•"/>
            </a:pPr>
            <a:r>
              <a:rPr lang="es-ES" sz="2000" b="1" dirty="0">
                <a:latin typeface="DM Sans" pitchFamily="2" charset="0"/>
              </a:rPr>
              <a:t>Cursos específicos de formación permanente: </a:t>
            </a:r>
            <a:r>
              <a:rPr lang="es-ES" sz="2000" dirty="0">
                <a:latin typeface="DM Sans" pitchFamily="2" charset="0"/>
              </a:rPr>
              <a:t>aquellos, cualquiera  que sea su denominación (cursos, seminarios, jornadas, simposios, etc.), que no  constituyan títulos propios de posgrado ni microcredenciales y en cuyo desarrollo  intervenga la Universidad a través de sus centros, departamentos, institutos, servicios,  estructuras organizativas o profesorado, siempre que la capacidad de certificar y acreditar  tales cursos corresponda a la Universidad.</a:t>
            </a:r>
          </a:p>
          <a:p>
            <a:pPr algn="just"/>
            <a:endParaRPr lang="es-ES" sz="2400" dirty="0">
              <a:latin typeface="DM Sans" pitchFamily="2" charset="0"/>
            </a:endParaRPr>
          </a:p>
        </p:txBody>
      </p:sp>
    </p:spTree>
    <p:extLst>
      <p:ext uri="{BB962C8B-B14F-4D97-AF65-F5344CB8AC3E}">
        <p14:creationId xmlns:p14="http://schemas.microsoft.com/office/powerpoint/2010/main" val="4217974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3398FAE7-4F48-4326-8018-37221A2FA18D}"/>
              </a:ext>
            </a:extLst>
          </p:cNvPr>
          <p:cNvSpPr>
            <a:spLocks noGrp="1"/>
          </p:cNvSpPr>
          <p:nvPr>
            <p:ph type="body" sz="quarter" idx="4294967295"/>
          </p:nvPr>
        </p:nvSpPr>
        <p:spPr>
          <a:xfrm>
            <a:off x="607461" y="1818526"/>
            <a:ext cx="10480042" cy="4762072"/>
          </a:xfrm>
        </p:spPr>
        <p:txBody>
          <a:bodyPr/>
          <a:lstStyle/>
          <a:p>
            <a:pPr marL="0" indent="0" algn="just">
              <a:buNone/>
            </a:pPr>
            <a:r>
              <a:rPr lang="es-ES" sz="2000" b="1" dirty="0">
                <a:latin typeface="DM Sans" pitchFamily="2" charset="0"/>
              </a:rPr>
              <a:t>Contrato de asesoramiento y asistencia técnica: </a:t>
            </a:r>
            <a:r>
              <a:rPr lang="es-ES" sz="2000" dirty="0">
                <a:latin typeface="DM Sans" pitchFamily="2" charset="0"/>
              </a:rPr>
              <a:t>Contrato mediante el que se compromete la realización de un servicio de consultoría, la emisión de una opinión o la exposición de un diagnóstico por parte de un investigador, o de un equipo de investigación, especializado en la materia de interés del tercero contratante. </a:t>
            </a:r>
            <a:r>
              <a:rPr lang="es-ES" sz="2000" u="sng" dirty="0">
                <a:latin typeface="DM Sans" pitchFamily="2" charset="0"/>
              </a:rPr>
              <a:t>No se prevé la generación de nuevo conocimiento.</a:t>
            </a:r>
            <a:r>
              <a:rPr lang="es-ES" sz="2000" dirty="0">
                <a:latin typeface="DM Sans" pitchFamily="2" charset="0"/>
              </a:rPr>
              <a:t> </a:t>
            </a:r>
          </a:p>
          <a:p>
            <a:pPr marL="0" indent="0" algn="just">
              <a:buNone/>
            </a:pPr>
            <a:r>
              <a:rPr lang="es-ES" sz="2000" b="1" dirty="0">
                <a:latin typeface="DM Sans" pitchFamily="2" charset="0"/>
              </a:rPr>
              <a:t>Contrato de apoyo tecnológico: </a:t>
            </a:r>
            <a:r>
              <a:rPr lang="es-ES" sz="2000" dirty="0">
                <a:latin typeface="DM Sans" pitchFamily="2" charset="0"/>
              </a:rPr>
              <a:t>Contrato mediante el que se compromete la aplicación de conocimientos científicos ya existentes y medios de la universidad a la resolución de una necesidad práctica del tercero contratante. </a:t>
            </a:r>
            <a:r>
              <a:rPr lang="es-ES" sz="2000" u="sng" dirty="0">
                <a:latin typeface="DM Sans" pitchFamily="2" charset="0"/>
              </a:rPr>
              <a:t>No se prevé la generación de nuevo conocimiento</a:t>
            </a:r>
            <a:r>
              <a:rPr lang="es-ES" sz="2000" dirty="0">
                <a:latin typeface="DM Sans" pitchFamily="2" charset="0"/>
              </a:rPr>
              <a:t>.  </a:t>
            </a:r>
          </a:p>
          <a:p>
            <a:pPr marL="0" indent="0" algn="just">
              <a:buNone/>
            </a:pPr>
            <a:r>
              <a:rPr lang="es-ES" sz="2000" b="1" dirty="0">
                <a:latin typeface="DM Sans" pitchFamily="2" charset="0"/>
              </a:rPr>
              <a:t>Contrato para la realización de un proyecto de I+D+i: </a:t>
            </a:r>
            <a:r>
              <a:rPr lang="es-ES" sz="2000" dirty="0">
                <a:latin typeface="DM Sans" pitchFamily="2" charset="0"/>
              </a:rPr>
              <a:t>Contrato mediante el que se compromete la realización de actividades fruto de las cuales se prevé la </a:t>
            </a:r>
            <a:r>
              <a:rPr lang="es-ES" sz="2000" u="sng" dirty="0">
                <a:latin typeface="DM Sans" pitchFamily="2" charset="0"/>
              </a:rPr>
              <a:t>generación de nuevo conocimiento </a:t>
            </a:r>
            <a:r>
              <a:rPr lang="es-ES" sz="2000" dirty="0">
                <a:latin typeface="DM Sans" pitchFamily="2" charset="0"/>
              </a:rPr>
              <a:t>y/o la resolución de una incertidumbre científica/tecnológica de interés para un tercero contratante.</a:t>
            </a:r>
          </a:p>
        </p:txBody>
      </p:sp>
      <p:sp>
        <p:nvSpPr>
          <p:cNvPr id="5" name="Título 1">
            <a:extLst>
              <a:ext uri="{FF2B5EF4-FFF2-40B4-BE49-F238E27FC236}">
                <a16:creationId xmlns:a16="http://schemas.microsoft.com/office/drawing/2014/main" id="{487DE08D-E1A7-4BA3-93B8-C124D9740630}"/>
              </a:ext>
            </a:extLst>
          </p:cNvPr>
          <p:cNvSpPr>
            <a:spLocks noGrp="1"/>
          </p:cNvSpPr>
          <p:nvPr>
            <p:ph type="title"/>
          </p:nvPr>
        </p:nvSpPr>
        <p:spPr>
          <a:xfrm>
            <a:off x="607461" y="395952"/>
            <a:ext cx="10977078" cy="980786"/>
          </a:xfrm>
        </p:spPr>
        <p:txBody>
          <a:bodyPr/>
          <a:lstStyle/>
          <a:p>
            <a:r>
              <a:rPr lang="es-ES" dirty="0"/>
              <a:t>Tipos de Contratos encargados más habituales:</a:t>
            </a:r>
          </a:p>
        </p:txBody>
      </p:sp>
    </p:spTree>
    <p:extLst>
      <p:ext uri="{BB962C8B-B14F-4D97-AF65-F5344CB8AC3E}">
        <p14:creationId xmlns:p14="http://schemas.microsoft.com/office/powerpoint/2010/main" val="4003348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3398FAE7-4F48-4326-8018-37221A2FA18D}"/>
              </a:ext>
            </a:extLst>
          </p:cNvPr>
          <p:cNvSpPr>
            <a:spLocks noGrp="1"/>
          </p:cNvSpPr>
          <p:nvPr>
            <p:ph type="body" sz="quarter" idx="4294967295"/>
          </p:nvPr>
        </p:nvSpPr>
        <p:spPr>
          <a:xfrm>
            <a:off x="343115" y="1360928"/>
            <a:ext cx="11505770" cy="4762072"/>
          </a:xfrm>
        </p:spPr>
        <p:txBody>
          <a:bodyPr/>
          <a:lstStyle/>
          <a:p>
            <a:pPr algn="just"/>
            <a:r>
              <a:rPr lang="es-ES" sz="1900" dirty="0">
                <a:latin typeface="DM Sans" pitchFamily="2" charset="0"/>
              </a:rPr>
              <a:t>Los contratos efectuados por los profesores o investigadores para la publicación de sus trabajos o para la preparación de originales destinados a la publicación.</a:t>
            </a:r>
          </a:p>
          <a:p>
            <a:pPr algn="just"/>
            <a:r>
              <a:rPr lang="es-ES" sz="1900" dirty="0">
                <a:latin typeface="DM Sans" pitchFamily="2" charset="0"/>
              </a:rPr>
              <a:t>Los convenios de investigación que no constituyan una prestación de servicios (convocatorias públicas de los planes de I+D+I autonómicos, nacionales, europeos, internacionales o cualesquiera otros de naturaleza análoga, que se regirán por aquello dispuesto por los organismos otorgantes y las normas específicas de la convocatoria en aquello en lo que la misma regule).</a:t>
            </a:r>
          </a:p>
          <a:p>
            <a:pPr algn="just"/>
            <a:r>
              <a:rPr lang="es-ES" sz="1900" dirty="0">
                <a:latin typeface="DM Sans" pitchFamily="2" charset="0"/>
              </a:rPr>
              <a:t>La actividad profesional realizada fuera del ámbito universitario por los profesores acogidos al régimen de dedicación a tiempo parcial, siempre que no supongan el empleo de medios humanos o materiales, recursos, instalaciones, equipamientos o servicios de la Universidad. </a:t>
            </a:r>
          </a:p>
          <a:p>
            <a:pPr algn="just"/>
            <a:r>
              <a:rPr lang="es-ES" sz="1900" dirty="0">
                <a:latin typeface="DM Sans" pitchFamily="2" charset="0"/>
              </a:rPr>
              <a:t>Los contratos de edición del personal de la universidad, destinados a la publicación de los trabajos derivados del desarrollo de actividades de investigación o de producción y creación literaria, artística, científica o técnica.</a:t>
            </a:r>
          </a:p>
          <a:p>
            <a:pPr algn="just"/>
            <a:r>
              <a:rPr lang="es-ES" sz="1900" dirty="0">
                <a:latin typeface="DM Sans" pitchFamily="2" charset="0"/>
              </a:rPr>
              <a:t>Los premios obtenidos por el personal de la universidad.</a:t>
            </a:r>
          </a:p>
          <a:p>
            <a:pPr algn="just"/>
            <a:r>
              <a:rPr lang="es-ES" sz="1900" dirty="0">
                <a:latin typeface="DM Sans" pitchFamily="2" charset="0"/>
              </a:rPr>
              <a:t>La participación en congresos, seminarios, conferencias, jornadas o programas de comunicación, dentro de los límites establecidos por la legislación vigente en materia de incompatibilidades. </a:t>
            </a:r>
          </a:p>
          <a:p>
            <a:pPr algn="just"/>
            <a:r>
              <a:rPr lang="es-ES" sz="1900" dirty="0">
                <a:latin typeface="DM Sans" pitchFamily="2" charset="0"/>
              </a:rPr>
              <a:t>Los contrato</a:t>
            </a:r>
            <a:r>
              <a:rPr lang="es-ES" sz="2000" dirty="0">
                <a:latin typeface="DM Sans" pitchFamily="2" charset="0"/>
              </a:rPr>
              <a:t>s de transferencia de conocimiento cuya titularidad corresponda a la universidad</a:t>
            </a:r>
          </a:p>
          <a:p>
            <a:pPr algn="just"/>
            <a:endParaRPr lang="es-ES" sz="2000" dirty="0">
              <a:latin typeface="DM Sans" pitchFamily="2" charset="0"/>
            </a:endParaRPr>
          </a:p>
        </p:txBody>
      </p:sp>
      <p:sp>
        <p:nvSpPr>
          <p:cNvPr id="5" name="Título 1">
            <a:extLst>
              <a:ext uri="{FF2B5EF4-FFF2-40B4-BE49-F238E27FC236}">
                <a16:creationId xmlns:a16="http://schemas.microsoft.com/office/drawing/2014/main" id="{487DE08D-E1A7-4BA3-93B8-C124D9740630}"/>
              </a:ext>
            </a:extLst>
          </p:cNvPr>
          <p:cNvSpPr>
            <a:spLocks noGrp="1"/>
          </p:cNvSpPr>
          <p:nvPr>
            <p:ph type="title"/>
          </p:nvPr>
        </p:nvSpPr>
        <p:spPr>
          <a:xfrm>
            <a:off x="607461" y="162413"/>
            <a:ext cx="10977078" cy="980786"/>
          </a:xfrm>
        </p:spPr>
        <p:txBody>
          <a:bodyPr/>
          <a:lstStyle/>
          <a:p>
            <a:r>
              <a:rPr lang="es-ES" dirty="0"/>
              <a:t>Actividades excluidas de la contratación vía art. 60:</a:t>
            </a:r>
          </a:p>
        </p:txBody>
      </p:sp>
      <p:sp>
        <p:nvSpPr>
          <p:cNvPr id="2" name="CuadroTexto 1">
            <a:extLst>
              <a:ext uri="{FF2B5EF4-FFF2-40B4-BE49-F238E27FC236}">
                <a16:creationId xmlns:a16="http://schemas.microsoft.com/office/drawing/2014/main" id="{47FD0162-8AE6-4F78-B799-49812CFA0915}"/>
              </a:ext>
            </a:extLst>
          </p:cNvPr>
          <p:cNvSpPr txBox="1"/>
          <p:nvPr/>
        </p:nvSpPr>
        <p:spPr>
          <a:xfrm>
            <a:off x="833693" y="1618471"/>
            <a:ext cx="10027578" cy="400110"/>
          </a:xfrm>
          <a:prstGeom prst="rect">
            <a:avLst/>
          </a:prstGeom>
          <a:noFill/>
        </p:spPr>
        <p:txBody>
          <a:bodyPr wrap="square" rtlCol="0">
            <a:spAutoFit/>
          </a:bodyPr>
          <a:lstStyle/>
          <a:p>
            <a:endParaRPr lang="es-ES" sz="2000" dirty="0"/>
          </a:p>
        </p:txBody>
      </p:sp>
    </p:spTree>
    <p:extLst>
      <p:ext uri="{BB962C8B-B14F-4D97-AF65-F5344CB8AC3E}">
        <p14:creationId xmlns:p14="http://schemas.microsoft.com/office/powerpoint/2010/main" val="2496929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487DE08D-E1A7-4BA3-93B8-C124D9740630}"/>
              </a:ext>
            </a:extLst>
          </p:cNvPr>
          <p:cNvSpPr>
            <a:spLocks noGrp="1"/>
          </p:cNvSpPr>
          <p:nvPr>
            <p:ph type="title"/>
          </p:nvPr>
        </p:nvSpPr>
        <p:spPr>
          <a:xfrm>
            <a:off x="449924" y="426377"/>
            <a:ext cx="10977078" cy="980786"/>
          </a:xfrm>
        </p:spPr>
        <p:txBody>
          <a:bodyPr/>
          <a:lstStyle/>
          <a:p>
            <a:r>
              <a:rPr lang="es-ES" sz="3600" dirty="0"/>
              <a:t>Acuerdo de la comisión de investigación de 05/06/2023 sobre la realización de partes horarios y la participación de personal en proyectos, contratos y convenios de investigación:</a:t>
            </a:r>
          </a:p>
        </p:txBody>
      </p:sp>
      <p:sp>
        <p:nvSpPr>
          <p:cNvPr id="2" name="CuadroTexto 1">
            <a:extLst>
              <a:ext uri="{FF2B5EF4-FFF2-40B4-BE49-F238E27FC236}">
                <a16:creationId xmlns:a16="http://schemas.microsoft.com/office/drawing/2014/main" id="{47FD0162-8AE6-4F78-B799-49812CFA0915}"/>
              </a:ext>
            </a:extLst>
          </p:cNvPr>
          <p:cNvSpPr txBox="1"/>
          <p:nvPr/>
        </p:nvSpPr>
        <p:spPr>
          <a:xfrm>
            <a:off x="616449" y="3244334"/>
            <a:ext cx="10407722" cy="2862322"/>
          </a:xfrm>
          <a:prstGeom prst="rect">
            <a:avLst/>
          </a:prstGeom>
          <a:noFill/>
        </p:spPr>
        <p:txBody>
          <a:bodyPr wrap="square" rtlCol="0">
            <a:spAutoFit/>
          </a:bodyPr>
          <a:lstStyle/>
          <a:p>
            <a:pPr algn="just"/>
            <a:r>
              <a:rPr lang="es-ES" sz="2000" dirty="0">
                <a:solidFill>
                  <a:srgbClr val="FF0000"/>
                </a:solidFill>
                <a:latin typeface="DM Sans" pitchFamily="2" charset="0"/>
              </a:rPr>
              <a:t>La distribución de horas de los participantes en  contratos art 60 LOSU y convenios será </a:t>
            </a:r>
            <a:r>
              <a:rPr lang="es-ES" sz="2000" b="1" dirty="0">
                <a:solidFill>
                  <a:srgbClr val="FF0000"/>
                </a:solidFill>
                <a:latin typeface="DM Sans" pitchFamily="2" charset="0"/>
              </a:rPr>
              <a:t>entre 1 y 6 horas a la semana.</a:t>
            </a:r>
          </a:p>
          <a:p>
            <a:pPr algn="just"/>
            <a:r>
              <a:rPr lang="es-ES" sz="2000" dirty="0">
                <a:solidFill>
                  <a:srgbClr val="FF0000"/>
                </a:solidFill>
                <a:latin typeface="DM Sans" pitchFamily="2" charset="0"/>
              </a:rPr>
              <a:t>Por tratarse de horas que se justifican para todos los proyectos y sirven de  referencia para futuras solicitudes de proyectos, no será posible su  modificación durante toda la duración del proyecto.</a:t>
            </a:r>
          </a:p>
          <a:p>
            <a:pPr algn="just"/>
            <a:r>
              <a:rPr lang="es-ES" sz="2000" dirty="0">
                <a:latin typeface="DM Sans" pitchFamily="2" charset="0"/>
              </a:rPr>
              <a:t>La incorporación de un nuevo investigador a un proyecto implicará la  comunicación de su dedicación al servicio de apoyo a la investigación.</a:t>
            </a:r>
          </a:p>
          <a:p>
            <a:pPr algn="just"/>
            <a:r>
              <a:rPr lang="es-ES" sz="2000" dirty="0">
                <a:latin typeface="DM Sans" pitchFamily="2" charset="0"/>
              </a:rPr>
              <a:t>En caso de no comunicar las horas en plazo, se tomará la cantidad inferior de  la horquilla señalada </a:t>
            </a:r>
          </a:p>
        </p:txBody>
      </p:sp>
    </p:spTree>
    <p:extLst>
      <p:ext uri="{BB962C8B-B14F-4D97-AF65-F5344CB8AC3E}">
        <p14:creationId xmlns:p14="http://schemas.microsoft.com/office/powerpoint/2010/main" val="61673827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761743A8E9B4F4A8749577C8E54140D" ma:contentTypeVersion="12" ma:contentTypeDescription="Crear nuevo documento." ma:contentTypeScope="" ma:versionID="5a6816ce41de0c7f727ece9e30c12251">
  <xsd:schema xmlns:xsd="http://www.w3.org/2001/XMLSchema" xmlns:xs="http://www.w3.org/2001/XMLSchema" xmlns:p="http://schemas.microsoft.com/office/2006/metadata/properties" xmlns:ns2="29f7c955-e9f1-4fd5-996e-e912127248df" xmlns:ns3="607ecc3e-8712-4eaa-9fa2-c15519097306" targetNamespace="http://schemas.microsoft.com/office/2006/metadata/properties" ma:root="true" ma:fieldsID="9dd4a8506c843cc1d2d27ace3ac77682" ns2:_="" ns3:_="">
    <xsd:import namespace="29f7c955-e9f1-4fd5-996e-e912127248df"/>
    <xsd:import namespace="607ecc3e-8712-4eaa-9fa2-c1551909730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f7c955-e9f1-4fd5-996e-e912127248df"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dexed="true"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09bb1747-688a-4c28-90da-8554461ba000}" ma:internalName="TaxCatchAll" ma:showField="CatchAllData" ma:web="29f7c955-e9f1-4fd5-996e-e912127248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07ecc3e-8712-4eaa-9fa2-c1551909730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Etiquetas de imagen" ma:readOnly="false" ma:fieldId="{5cf76f15-5ced-4ddc-b409-7134ff3c332f}" ma:taxonomyMulti="true" ma:sspId="0de334c4-0662-469b-9b99-c96eb32deb4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29f7c955-e9f1-4fd5-996e-e912127248df">WM7PWT44EHAX-1758648224-50769</_dlc_DocId>
    <_dlc_DocIdUrl xmlns="29f7c955-e9f1-4fd5-996e-e912127248df">
      <Url>https://fundacionuvaes.sharepoint.com/sites/DOCUMENTACIONJURIDICO/_layouts/15/DocIdRedir.aspx?ID=WM7PWT44EHAX-1758648224-50769</Url>
      <Description>WM7PWT44EHAX-1758648224-50769</Description>
    </_dlc_DocIdUrl>
    <lcf76f155ced4ddcb4097134ff3c332f xmlns="607ecc3e-8712-4eaa-9fa2-c15519097306">
      <Terms xmlns="http://schemas.microsoft.com/office/infopath/2007/PartnerControls"/>
    </lcf76f155ced4ddcb4097134ff3c332f>
    <TaxCatchAll xmlns="29f7c955-e9f1-4fd5-996e-e912127248d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0D6F5B1-205B-44A7-977D-2A517CA9DE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f7c955-e9f1-4fd5-996e-e912127248df"/>
    <ds:schemaRef ds:uri="607ecc3e-8712-4eaa-9fa2-c155190973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EEC71B-84C9-4EB3-B355-D9DF13D3ED1E}">
  <ds:schemaRefs>
    <ds:schemaRef ds:uri="http://schemas.microsoft.com/office/2006/documentManagement/types"/>
    <ds:schemaRef ds:uri="http://schemas.openxmlformats.org/package/2006/metadata/core-properties"/>
    <ds:schemaRef ds:uri="http://schemas.microsoft.com/office/2006/metadata/properties"/>
    <ds:schemaRef ds:uri="29f7c955-e9f1-4fd5-996e-e912127248df"/>
    <ds:schemaRef ds:uri="http://www.w3.org/XML/1998/namespace"/>
    <ds:schemaRef ds:uri="http://purl.org/dc/terms/"/>
    <ds:schemaRef ds:uri="http://schemas.microsoft.com/office/infopath/2007/PartnerControls"/>
    <ds:schemaRef ds:uri="607ecc3e-8712-4eaa-9fa2-c15519097306"/>
    <ds:schemaRef ds:uri="http://purl.org/dc/dcmitype/"/>
    <ds:schemaRef ds:uri="http://purl.org/dc/elements/1.1/"/>
  </ds:schemaRefs>
</ds:datastoreItem>
</file>

<file path=customXml/itemProps3.xml><?xml version="1.0" encoding="utf-8"?>
<ds:datastoreItem xmlns:ds="http://schemas.openxmlformats.org/officeDocument/2006/customXml" ds:itemID="{89C3C7DA-5B1E-4601-8405-DAE989FC4A63}">
  <ds:schemaRefs>
    <ds:schemaRef ds:uri="http://schemas.microsoft.com/sharepoint/v3/contenttype/forms"/>
  </ds:schemaRefs>
</ds:datastoreItem>
</file>

<file path=customXml/itemProps4.xml><?xml version="1.0" encoding="utf-8"?>
<ds:datastoreItem xmlns:ds="http://schemas.openxmlformats.org/officeDocument/2006/customXml" ds:itemID="{5813E9E9-A85B-4408-9978-A2B675B2ABB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plantilla%20fundacion%20uva</Template>
  <TotalTime>2481</TotalTime>
  <Words>5346</Words>
  <Application>Microsoft Office PowerPoint</Application>
  <PresentationFormat>Panorámica</PresentationFormat>
  <Paragraphs>244</Paragraphs>
  <Slides>36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36</vt:i4>
      </vt:variant>
    </vt:vector>
  </HeadingPairs>
  <TitlesOfParts>
    <vt:vector size="42" baseType="lpstr">
      <vt:lpstr>Arial</vt:lpstr>
      <vt:lpstr>Calibri</vt:lpstr>
      <vt:lpstr>Consolas</vt:lpstr>
      <vt:lpstr>DM Sans</vt:lpstr>
      <vt:lpstr>Verdana</vt:lpstr>
      <vt:lpstr>Tema de Office</vt:lpstr>
      <vt:lpstr> Contratos al amparo del art. 60 de la LOSU </vt:lpstr>
      <vt:lpstr> </vt:lpstr>
      <vt:lpstr>Entrada en vigor:</vt:lpstr>
      <vt:lpstr>Objeto:   </vt:lpstr>
      <vt:lpstr>Actividades incluidas:</vt:lpstr>
      <vt:lpstr>Actividades específicas de formación contratadas por art. 60:</vt:lpstr>
      <vt:lpstr>Tipos de Contratos encargados más habituales:</vt:lpstr>
      <vt:lpstr>Actividades excluidas de la contratación vía art. 60:</vt:lpstr>
      <vt:lpstr>Acuerdo de la comisión de investigación de 05/06/2023 sobre la realización de partes horarios y la participación de personal en proyectos, contratos y convenios de investigación:</vt:lpstr>
      <vt:lpstr>Régimen de compatibilidades:</vt:lpstr>
      <vt:lpstr>Duración de los contratos al amparo del art. 60 LOSU:</vt:lpstr>
      <vt:lpstr>Personal participante en el contrato art. 60 LOSU:</vt:lpstr>
      <vt:lpstr>Personal que NO puede participar  en el contrato art. 60 LOSU:</vt:lpstr>
      <vt:lpstr>Responsabilidades del Investigador Principal o director del trabajo:</vt:lpstr>
      <vt:lpstr>Papel del órgano gestor:</vt:lpstr>
      <vt:lpstr>Autorización de los contratos al amparo del art. 60 LOSU gestionados por la Fundación UVa:</vt:lpstr>
      <vt:lpstr>Comisión de investigación:denegación</vt:lpstr>
      <vt:lpstr>Suscripción de los contratos al amparo del art. 60 LOSU:</vt:lpstr>
      <vt:lpstr>Papel de la Fundación UVa:</vt:lpstr>
      <vt:lpstr>Licitaciones públicas y art. 60:</vt:lpstr>
      <vt:lpstr>Modificación de los contratos al amparo del art. 60 LOSU:</vt:lpstr>
      <vt:lpstr>Memoria técnica del contrato:</vt:lpstr>
      <vt:lpstr>Presupuesto de los contratos:</vt:lpstr>
      <vt:lpstr>Canon UVa:</vt:lpstr>
      <vt:lpstr>Remuneraciones percibidas por el personal UVa interviniente:</vt:lpstr>
      <vt:lpstr>Declaración responsable de remuneraciones percibidas por el PDI UVa interviniente:</vt:lpstr>
      <vt:lpstr>Titularidad de los bienes adquiridos:</vt:lpstr>
      <vt:lpstr>Titularidad de los resultados de la actividad investigadora:</vt:lpstr>
      <vt:lpstr>Viajes del Personal investigador UVa en los contratos art. 60</vt:lpstr>
      <vt:lpstr>Viajes del Personal investigador UVa en los contratos art. 60</vt:lpstr>
      <vt:lpstr>Viajes del Personal investigador UVa en los contratos art. 60</vt:lpstr>
      <vt:lpstr>Gastos Protocolarios y Gastos de Representación</vt:lpstr>
      <vt:lpstr>Obsequios</vt:lpstr>
      <vt:lpstr>Otros Gastos</vt:lpstr>
      <vt:lpstr>Otros Gastos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SIN IMÁGENES</dc:title>
  <dc:creator>SARA VILORIA HERNANDEZ</dc:creator>
  <cp:lastModifiedBy>MARIA EUGENIA</cp:lastModifiedBy>
  <cp:revision>163</cp:revision>
  <cp:lastPrinted>2024-10-24T12:53:03Z</cp:lastPrinted>
  <dcterms:created xsi:type="dcterms:W3CDTF">2024-05-24T11:46:47Z</dcterms:created>
  <dcterms:modified xsi:type="dcterms:W3CDTF">2025-12-03T10:37:16Z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0x0101001761743A8E9B4F4A8749577C8E54140D</vt:lpwstr>
  </property>
  <property fmtid="{D5CDD505-2E9C-101B-9397-08002B2CF9AE}" pid="3" name="_dlc_DocIdItemGuid">
    <vt:lpwstr>617af303-85f8-4cb1-9215-1cbb69689662</vt:lpwstr>
  </property>
  <property fmtid="{D5CDD505-2E9C-101B-9397-08002B2CF9AE}" pid="4" name="MediaServiceImageTags">
    <vt:lpwstr/>
  </property>
</Properties>
</file>